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331" r:id="rId3"/>
    <p:sldId id="332" r:id="rId4"/>
    <p:sldId id="257" r:id="rId5"/>
    <p:sldId id="281" r:id="rId6"/>
    <p:sldId id="324" r:id="rId7"/>
    <p:sldId id="325" r:id="rId8"/>
    <p:sldId id="326" r:id="rId9"/>
    <p:sldId id="327" r:id="rId10"/>
    <p:sldId id="328" r:id="rId11"/>
    <p:sldId id="330" r:id="rId12"/>
    <p:sldId id="258" r:id="rId13"/>
    <p:sldId id="292" r:id="rId14"/>
    <p:sldId id="294" r:id="rId15"/>
    <p:sldId id="295" r:id="rId16"/>
    <p:sldId id="259" r:id="rId17"/>
    <p:sldId id="260" r:id="rId18"/>
    <p:sldId id="296" r:id="rId19"/>
    <p:sldId id="297" r:id="rId20"/>
    <p:sldId id="298" r:id="rId21"/>
    <p:sldId id="261" r:id="rId22"/>
    <p:sldId id="262" r:id="rId23"/>
    <p:sldId id="299" r:id="rId24"/>
    <p:sldId id="301" r:id="rId25"/>
    <p:sldId id="300" r:id="rId26"/>
    <p:sldId id="263" r:id="rId27"/>
    <p:sldId id="264" r:id="rId28"/>
    <p:sldId id="302" r:id="rId29"/>
    <p:sldId id="303" r:id="rId30"/>
    <p:sldId id="304" r:id="rId31"/>
    <p:sldId id="265" r:id="rId32"/>
    <p:sldId id="266" r:id="rId33"/>
    <p:sldId id="305" r:id="rId34"/>
    <p:sldId id="306" r:id="rId35"/>
    <p:sldId id="307" r:id="rId36"/>
    <p:sldId id="267" r:id="rId37"/>
    <p:sldId id="268" r:id="rId38"/>
    <p:sldId id="308" r:id="rId39"/>
    <p:sldId id="309" r:id="rId40"/>
    <p:sldId id="310" r:id="rId41"/>
    <p:sldId id="269" r:id="rId42"/>
    <p:sldId id="270" r:id="rId43"/>
    <p:sldId id="311" r:id="rId44"/>
    <p:sldId id="313" r:id="rId45"/>
    <p:sldId id="312" r:id="rId46"/>
    <p:sldId id="271" r:id="rId47"/>
    <p:sldId id="272" r:id="rId48"/>
    <p:sldId id="314" r:id="rId49"/>
    <p:sldId id="316" r:id="rId50"/>
    <p:sldId id="315" r:id="rId51"/>
    <p:sldId id="273" r:id="rId52"/>
    <p:sldId id="274" r:id="rId53"/>
    <p:sldId id="317" r:id="rId54"/>
    <p:sldId id="318" r:id="rId55"/>
    <p:sldId id="319" r:id="rId56"/>
    <p:sldId id="275" r:id="rId57"/>
    <p:sldId id="276" r:id="rId58"/>
    <p:sldId id="320" r:id="rId59"/>
    <p:sldId id="321" r:id="rId60"/>
    <p:sldId id="322" r:id="rId61"/>
    <p:sldId id="277" r:id="rId62"/>
    <p:sldId id="323" r:id="rId63"/>
    <p:sldId id="329" r:id="rId64"/>
    <p:sldId id="278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e Williams" initials="L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 snapToGrid="0" snapToObjects="1">
      <p:cViewPr>
        <p:scale>
          <a:sx n="70" d="100"/>
          <a:sy n="70" d="100"/>
        </p:scale>
        <p:origin x="-116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43AB-60F6-2443-B347-8D63C63D64AB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F75F-7FD8-7941-9A92-F9CF49EC6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44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EDC95-BB72-2F41-A430-644EFA231440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4C1F7-3C5B-4988-9478-4A3B8D070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1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4C1F7-3C5B-4988-9478-4A3B8D070B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4C1F7-3C5B-4988-9478-4A3B8D070B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4C1F7-3C5B-4988-9478-4A3B8D070B3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4C1F7-3C5B-4988-9478-4A3B8D070B3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198-56A8-2A48-B37B-0B05E30653F8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ACF-A7B1-B847-994A-ECDA61AD2C63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0644-CBA8-264C-AA71-64910749248A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135-8F12-C64C-B9B1-58C6841C618E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38BC-2F91-2B4C-A2AE-60C0AD4042AA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7958-4D59-BA45-84D2-89E2DB2CF285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8020-DD11-0A47-9DD4-00B2610B566D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5356-7BB0-AD48-AAF3-A777E4DB68B7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EDDC-6694-674E-B441-F2906221BD8D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5241-F2D1-4847-BEEC-85D67FBD2FB2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F0C-CCAD-5842-9A5D-29B154D98F6B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5518-AAE6-F341-A289-E2544C4122CB}" type="datetime1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59EA-69A2-3A42-8E64-2EE6316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YI1aPCdJaM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WoB6ReAenR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eZSfw45LsA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NCLAWL2qJ4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KJvNQO2DD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4qfVgYse0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sUO6baJ0F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nFJkkvwMO5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5RFvr2ug8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f3xWaOkXCS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d6yfsWGmkZ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sCgvR1-gFj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loSb7VEnoE" TargetMode="External"/><Relationship Id="rId2" Type="http://schemas.openxmlformats.org/officeDocument/2006/relationships/hyperlink" Target="http://www.youtube.com/watch?v=KAlApSIG5n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UZsQ45YA5G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6Mi6cWBpPo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Q2_UPe9iLP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4HeRCpvQPS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TL7mH4YiUQ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://www.youtube.com/watch?v=pBC4TKq10N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ZbYpy2dxg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VojODagH4l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5zUSy2HQv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kNRxxXA1jt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IThd_DCFxy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Q7wyVs5pW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NWhxnB5aBU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D4azoQ9nSw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kGYBYbGAoL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7kAJvGARsn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mRpaxmQr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593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Module I:  Developmental Milestones and Recognizing Delays</a:t>
            </a:r>
            <a:endParaRPr lang="en-US" dirty="0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21" y="0"/>
            <a:ext cx="4650921" cy="447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Birth-Five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typical development look like?</a:t>
            </a:r>
          </a:p>
          <a:p>
            <a:r>
              <a:rPr lang="en-US" dirty="0" smtClean="0"/>
              <a:t>When should certain developmental milestones be met? </a:t>
            </a:r>
          </a:p>
          <a:p>
            <a:r>
              <a:rPr lang="en-US" dirty="0" smtClean="0"/>
              <a:t>What delays should be watched for?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13" y="3919972"/>
            <a:ext cx="1303584" cy="193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71" y="3919972"/>
            <a:ext cx="1303584" cy="193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19" y="3919976"/>
            <a:ext cx="1303581" cy="193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1" name="Picture 10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3" name="Picture 12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/>
          <a:lstStyle/>
          <a:p>
            <a:r>
              <a:rPr lang="en-US" dirty="0" smtClean="0"/>
              <a:t>Titled “Delays to Watch For” throughout presentation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Behaviors or delays that signal a possible problem with development and suggest that an evaluation should be performed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red fla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069" y="437243"/>
            <a:ext cx="969131" cy="1162957"/>
          </a:xfrm>
          <a:prstGeom prst="rect">
            <a:avLst/>
          </a:prstGeom>
        </p:spPr>
      </p:pic>
      <p:pic>
        <p:nvPicPr>
          <p:cNvPr id="7" name="Picture 6" descr="red fla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34" y="437243"/>
            <a:ext cx="969131" cy="1162957"/>
          </a:xfrm>
          <a:prstGeom prst="rect">
            <a:avLst/>
          </a:prstGeom>
        </p:spPr>
      </p:pic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Months: Social</a:t>
            </a:r>
            <a:br>
              <a:rPr lang="en-US" dirty="0" smtClean="0"/>
            </a:br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21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Social/Emotional</a:t>
            </a:r>
          </a:p>
          <a:p>
            <a:pPr lvl="1"/>
            <a:r>
              <a:rPr lang="en-US" dirty="0" smtClean="0"/>
              <a:t>Begins to smile at people</a:t>
            </a:r>
          </a:p>
          <a:p>
            <a:pPr lvl="1"/>
            <a:r>
              <a:rPr lang="en-US" dirty="0" smtClean="0"/>
              <a:t>Can briefly calm himself (i.e., bring hands to mouth, suck on hand)</a:t>
            </a:r>
          </a:p>
          <a:p>
            <a:pPr lvl="1"/>
            <a:r>
              <a:rPr lang="en-US" dirty="0" smtClean="0"/>
              <a:t>Tries to look at parent</a:t>
            </a:r>
          </a:p>
          <a:p>
            <a:pPr lvl="1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57" y="3194331"/>
            <a:ext cx="3672243" cy="26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24" y="185361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Months: Language/Communication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hlinkClick r:id="rId2"/>
              </a:rPr>
              <a:t>Coos, makes gurgling sounds</a:t>
            </a:r>
            <a:endParaRPr lang="en-US" dirty="0"/>
          </a:p>
          <a:p>
            <a:pPr lvl="1"/>
            <a:r>
              <a:rPr lang="en-US" dirty="0"/>
              <a:t>Turns head towards sounds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3167730"/>
            <a:ext cx="4344182" cy="288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123213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Months: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31958" cy="4525963"/>
          </a:xfrm>
        </p:spPr>
        <p:txBody>
          <a:bodyPr/>
          <a:lstStyle/>
          <a:p>
            <a:pPr lvl="1"/>
            <a:r>
              <a:rPr lang="en-US" dirty="0" smtClean="0"/>
              <a:t>Pays </a:t>
            </a:r>
            <a:r>
              <a:rPr lang="en-US" dirty="0"/>
              <a:t>attention to faces</a:t>
            </a:r>
          </a:p>
          <a:p>
            <a:pPr lvl="1"/>
            <a:r>
              <a:rPr lang="en-US" dirty="0"/>
              <a:t>Begins to follow things with eyes and recognize people at a distance</a:t>
            </a:r>
          </a:p>
          <a:p>
            <a:pPr lvl="1"/>
            <a:r>
              <a:rPr lang="en-US" dirty="0"/>
              <a:t>Begins to act bored if activity doesn’t change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29" y="3506859"/>
            <a:ext cx="3935104" cy="2619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Months: </a:t>
            </a:r>
            <a:br>
              <a:rPr lang="en-US" dirty="0" smtClean="0"/>
            </a:br>
            <a:r>
              <a:rPr lang="en-US" dirty="0" smtClean="0"/>
              <a:t>Movement/Physical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Can </a:t>
            </a:r>
            <a:r>
              <a:rPr lang="en-US" dirty="0"/>
              <a:t>hold head up and begins to push up when lying on tummy</a:t>
            </a:r>
          </a:p>
          <a:p>
            <a:pPr lvl="1"/>
            <a:r>
              <a:rPr lang="en-US" dirty="0"/>
              <a:t>Makes smooth movements with arms and legs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5" y="3048159"/>
            <a:ext cx="3789529" cy="28421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-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</a:t>
            </a:r>
            <a:br>
              <a:rPr lang="en-US" dirty="0" smtClean="0"/>
            </a:br>
            <a:r>
              <a:rPr lang="en-US" dirty="0" smtClean="0"/>
              <a:t>at Two Months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respond to loud sounds</a:t>
            </a:r>
          </a:p>
          <a:p>
            <a:r>
              <a:rPr lang="en-US" dirty="0" smtClean="0"/>
              <a:t>Doesn’t watch things as they move</a:t>
            </a:r>
          </a:p>
          <a:p>
            <a:r>
              <a:rPr lang="en-US" dirty="0" smtClean="0"/>
              <a:t>Doesn’t smile at people</a:t>
            </a:r>
          </a:p>
          <a:p>
            <a:r>
              <a:rPr lang="en-US" dirty="0" smtClean="0"/>
              <a:t>Doesn’t bring hands to mouth</a:t>
            </a:r>
          </a:p>
          <a:p>
            <a:r>
              <a:rPr lang="en-US" dirty="0" smtClean="0"/>
              <a:t>Can’t hold head up when on tummy</a:t>
            </a:r>
          </a:p>
          <a:p>
            <a:r>
              <a:rPr lang="en-US" dirty="0" smtClean="0">
                <a:hlinkClick r:id="rId2"/>
              </a:rPr>
              <a:t>Typical and atypical development at two months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Months: Social </a:t>
            </a:r>
            <a:br>
              <a:rPr lang="en-US" dirty="0" smtClean="0"/>
            </a:br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49821" cy="5257800"/>
          </a:xfrm>
        </p:spPr>
        <p:txBody>
          <a:bodyPr>
            <a:normAutofit/>
          </a:bodyPr>
          <a:lstStyle/>
          <a:p>
            <a:pPr lvl="1"/>
            <a:r>
              <a:rPr lang="en-US" sz="3273" dirty="0" smtClean="0"/>
              <a:t>Smiles spontaneously, especially at people</a:t>
            </a:r>
          </a:p>
          <a:p>
            <a:pPr lvl="1"/>
            <a:r>
              <a:rPr lang="en-US" sz="3273" dirty="0" smtClean="0"/>
              <a:t>Likes to play with people and might cry when playing stops</a:t>
            </a:r>
          </a:p>
          <a:p>
            <a:pPr lvl="1"/>
            <a:r>
              <a:rPr lang="en-US" sz="3273" dirty="0" smtClean="0">
                <a:hlinkClick r:id="rId2"/>
              </a:rPr>
              <a:t>Copies some movements and facial expressions</a:t>
            </a:r>
            <a:endParaRPr lang="en-US" sz="3273" dirty="0" smtClean="0"/>
          </a:p>
          <a:p>
            <a:pPr lvl="1">
              <a:buNone/>
            </a:pPr>
            <a:endParaRPr lang="en-US" sz="3273" dirty="0"/>
          </a:p>
          <a:p>
            <a:pPr lvl="1">
              <a:buNone/>
            </a:pPr>
            <a:endParaRPr lang="en-US" sz="3273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1" y="185361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Months: Language/Communication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en-US" sz="3273" dirty="0" smtClean="0">
                <a:hlinkClick r:id="rId2"/>
              </a:rPr>
              <a:t>Begins to babble</a:t>
            </a:r>
            <a:endParaRPr lang="en-US" sz="3273" dirty="0"/>
          </a:p>
          <a:p>
            <a:pPr lvl="1"/>
            <a:r>
              <a:rPr lang="en-US" sz="3273" dirty="0"/>
              <a:t>Babbles with expression and copies sounds he hears</a:t>
            </a:r>
          </a:p>
          <a:p>
            <a:pPr lvl="1"/>
            <a:r>
              <a:rPr lang="en-US" sz="3273" dirty="0"/>
              <a:t>Cries in different ways to show hunger, pain, or being tired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Months: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283" y="1286302"/>
            <a:ext cx="8127242" cy="4525963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Lets </a:t>
            </a:r>
            <a:r>
              <a:rPr lang="en-US" sz="2200" dirty="0"/>
              <a:t>you know if she is happy or sad</a:t>
            </a:r>
          </a:p>
          <a:p>
            <a:pPr lvl="1"/>
            <a:r>
              <a:rPr lang="en-US" sz="2200" dirty="0"/>
              <a:t>Responds to affection</a:t>
            </a:r>
          </a:p>
          <a:p>
            <a:pPr lvl="1"/>
            <a:r>
              <a:rPr lang="en-US" sz="2200" dirty="0"/>
              <a:t>Reaches for toy with one hand</a:t>
            </a:r>
          </a:p>
          <a:p>
            <a:pPr lvl="1"/>
            <a:r>
              <a:rPr lang="en-US" sz="2200" dirty="0"/>
              <a:t>Uses hands and eyes together, such as seeing a toy and reaching for it</a:t>
            </a:r>
          </a:p>
          <a:p>
            <a:pPr lvl="1"/>
            <a:r>
              <a:rPr lang="en-US" sz="2200" dirty="0"/>
              <a:t>Follows moving things with eyes from side to side</a:t>
            </a:r>
          </a:p>
          <a:p>
            <a:pPr lvl="1"/>
            <a:r>
              <a:rPr lang="en-US" sz="2200" dirty="0"/>
              <a:t>Watches faces closely</a:t>
            </a:r>
          </a:p>
          <a:p>
            <a:pPr lvl="1"/>
            <a:r>
              <a:rPr lang="en-US" sz="2200" dirty="0"/>
              <a:t>Recognizes familiar people and things at a distance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4" y="4485718"/>
            <a:ext cx="3280012" cy="18706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familiar with four primary domains of development</a:t>
            </a:r>
          </a:p>
          <a:p>
            <a:r>
              <a:rPr lang="en-US" dirty="0" smtClean="0"/>
              <a:t>Understand developmental milestones for children from birth to age 5</a:t>
            </a:r>
          </a:p>
          <a:p>
            <a:r>
              <a:rPr lang="en-US" dirty="0" smtClean="0"/>
              <a:t>Identify “red flags”, or delays to watch for in children who are not meeting developmental milestones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7" name="Picture 6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4" y="159981"/>
            <a:ext cx="1600200" cy="125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Four Months: </a:t>
            </a:r>
            <a:br>
              <a:rPr lang="en-US" dirty="0" smtClean="0"/>
            </a:br>
            <a:r>
              <a:rPr lang="en-US" dirty="0" smtClean="0"/>
              <a:t>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US" sz="3368" dirty="0" smtClean="0"/>
              <a:t>Holds </a:t>
            </a:r>
            <a:r>
              <a:rPr lang="en-US" sz="3368" dirty="0"/>
              <a:t>head steady, unsupported</a:t>
            </a:r>
          </a:p>
          <a:p>
            <a:pPr lvl="1"/>
            <a:r>
              <a:rPr lang="en-US" sz="3368" dirty="0"/>
              <a:t>Pushes down on legs when feet are on a hard surface</a:t>
            </a:r>
          </a:p>
          <a:p>
            <a:pPr lvl="1"/>
            <a:r>
              <a:rPr lang="en-US" sz="3368" dirty="0">
                <a:hlinkClick r:id="rId2"/>
              </a:rPr>
              <a:t>May be able to roll over from tummy to back</a:t>
            </a:r>
            <a:endParaRPr lang="en-US" sz="3368" dirty="0"/>
          </a:p>
          <a:p>
            <a:pPr lvl="1"/>
            <a:r>
              <a:rPr lang="en-US" sz="3368" dirty="0"/>
              <a:t>Can hold a toy and shake it and swing at dangling toys</a:t>
            </a:r>
          </a:p>
          <a:p>
            <a:pPr lvl="1"/>
            <a:r>
              <a:rPr lang="en-US" sz="3368" dirty="0"/>
              <a:t>Brings hands to mouth</a:t>
            </a:r>
          </a:p>
          <a:p>
            <a:pPr lvl="1"/>
            <a:r>
              <a:rPr lang="en-US" sz="3368" dirty="0"/>
              <a:t>When lying on stomach, pushes up to elbows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08019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6" y="-2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 </a:t>
            </a:r>
            <a:br>
              <a:rPr lang="en-US" dirty="0" smtClean="0"/>
            </a:br>
            <a:r>
              <a:rPr lang="en-US" dirty="0" smtClean="0"/>
              <a:t>at Four Months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Doesn’t watch things as they move</a:t>
            </a:r>
          </a:p>
          <a:p>
            <a:r>
              <a:rPr lang="en-US" dirty="0" smtClean="0"/>
              <a:t>Doesn’t smile at people</a:t>
            </a:r>
          </a:p>
          <a:p>
            <a:r>
              <a:rPr lang="en-US" dirty="0" smtClean="0"/>
              <a:t>Can’t hold head steady</a:t>
            </a:r>
          </a:p>
          <a:p>
            <a:r>
              <a:rPr lang="en-US" dirty="0" smtClean="0"/>
              <a:t>Doesn’t coo or make sounds</a:t>
            </a:r>
          </a:p>
          <a:p>
            <a:r>
              <a:rPr lang="en-US" dirty="0" smtClean="0"/>
              <a:t>Doesn’t bring things to mouth</a:t>
            </a:r>
          </a:p>
          <a:p>
            <a:r>
              <a:rPr lang="en-US" dirty="0" smtClean="0"/>
              <a:t>Doesn’t push down with legs when feet are placed on a hard surface</a:t>
            </a:r>
          </a:p>
          <a:p>
            <a:r>
              <a:rPr lang="en-US" dirty="0" smtClean="0"/>
              <a:t>Has trouble moving one or both eyes in all directions</a:t>
            </a:r>
          </a:p>
          <a:p>
            <a:r>
              <a:rPr lang="en-US" dirty="0" smtClean="0">
                <a:hlinkClick r:id="rId2"/>
              </a:rPr>
              <a:t>Typical and atypical development at four months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Months: Social</a:t>
            </a:r>
            <a:br>
              <a:rPr lang="en-US" dirty="0" smtClean="0"/>
            </a:br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49821" cy="4473054"/>
          </a:xfrm>
        </p:spPr>
        <p:txBody>
          <a:bodyPr>
            <a:normAutofit/>
          </a:bodyPr>
          <a:lstStyle/>
          <a:p>
            <a:r>
              <a:rPr lang="en-US" dirty="0" smtClean="0"/>
              <a:t>Social/Emotional</a:t>
            </a:r>
          </a:p>
          <a:p>
            <a:pPr lvl="1"/>
            <a:r>
              <a:rPr lang="en-US" dirty="0" smtClean="0"/>
              <a:t>Knows familiar faces and strangers</a:t>
            </a:r>
          </a:p>
          <a:p>
            <a:pPr lvl="1"/>
            <a:r>
              <a:rPr lang="en-US" dirty="0" smtClean="0"/>
              <a:t>Likes to play with others, especially parents</a:t>
            </a:r>
          </a:p>
          <a:p>
            <a:pPr lvl="1"/>
            <a:r>
              <a:rPr lang="en-US" dirty="0" smtClean="0"/>
              <a:t>Responds to other people’s emotions and often seems happy</a:t>
            </a:r>
          </a:p>
          <a:p>
            <a:pPr lvl="1"/>
            <a:r>
              <a:rPr lang="en-US" dirty="0" smtClean="0"/>
              <a:t>Likes to look at self in mirror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1" y="3547836"/>
            <a:ext cx="3807726" cy="252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31" y="185360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Months: Language/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Responds </a:t>
            </a:r>
            <a:r>
              <a:rPr lang="en-US" dirty="0"/>
              <a:t>to sounds by making sounds</a:t>
            </a:r>
          </a:p>
          <a:p>
            <a:pPr lvl="1"/>
            <a:r>
              <a:rPr lang="en-US" dirty="0"/>
              <a:t>Strings vowels together when babbling and likes making sounds</a:t>
            </a:r>
          </a:p>
          <a:p>
            <a:pPr lvl="1"/>
            <a:r>
              <a:rPr lang="en-US" dirty="0"/>
              <a:t>Responds to own name</a:t>
            </a:r>
          </a:p>
          <a:p>
            <a:pPr lvl="1"/>
            <a:r>
              <a:rPr lang="en-US" dirty="0"/>
              <a:t>Makes sounds to show joy and displeasure</a:t>
            </a:r>
          </a:p>
          <a:p>
            <a:pPr lvl="1"/>
            <a:r>
              <a:rPr lang="en-US" dirty="0"/>
              <a:t>Begins to say consonant sounds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Months: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Looks </a:t>
            </a:r>
            <a:r>
              <a:rPr lang="en-US" dirty="0"/>
              <a:t>around at things nearby</a:t>
            </a:r>
          </a:p>
          <a:p>
            <a:pPr lvl="1"/>
            <a:r>
              <a:rPr lang="en-US" dirty="0"/>
              <a:t>Brings things to mouth</a:t>
            </a:r>
          </a:p>
          <a:p>
            <a:pPr lvl="1"/>
            <a:r>
              <a:rPr lang="en-US" dirty="0"/>
              <a:t>Shows curiosity about things and tries to get things that are out of reach</a:t>
            </a:r>
          </a:p>
          <a:p>
            <a:pPr lvl="1"/>
            <a:r>
              <a:rPr lang="en-US" dirty="0"/>
              <a:t>Begins to pass things from one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hand </a:t>
            </a:r>
            <a:r>
              <a:rPr lang="en-US" dirty="0"/>
              <a:t>to the other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71" y="3138713"/>
            <a:ext cx="1891943" cy="25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62" y="3877569"/>
            <a:ext cx="3388838" cy="224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Months: </a:t>
            </a:r>
            <a:br>
              <a:rPr lang="en-US" dirty="0" smtClean="0"/>
            </a:br>
            <a:r>
              <a:rPr lang="en-US" dirty="0" smtClean="0"/>
              <a:t>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Movement/Physical Development</a:t>
            </a:r>
          </a:p>
          <a:p>
            <a:pPr lvl="1"/>
            <a:r>
              <a:rPr lang="en-US" dirty="0"/>
              <a:t>Rolls over in both directions</a:t>
            </a:r>
          </a:p>
          <a:p>
            <a:pPr lvl="1"/>
            <a:r>
              <a:rPr lang="en-US" dirty="0"/>
              <a:t>Begins to sit without support</a:t>
            </a:r>
          </a:p>
          <a:p>
            <a:pPr lvl="1"/>
            <a:r>
              <a:rPr lang="en-US" dirty="0"/>
              <a:t>When standing, supports weight on legs and might bounce</a:t>
            </a:r>
          </a:p>
          <a:p>
            <a:pPr lvl="1"/>
            <a:r>
              <a:rPr lang="en-US" dirty="0"/>
              <a:t>Rocks back and forth, sometimes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crawling </a:t>
            </a:r>
            <a:r>
              <a:rPr lang="en-US" dirty="0"/>
              <a:t>before moving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0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11" y="-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</a:t>
            </a:r>
            <a:br>
              <a:rPr lang="en-US" dirty="0" smtClean="0"/>
            </a:br>
            <a:r>
              <a:rPr lang="en-US" dirty="0" smtClean="0"/>
              <a:t>at Six Months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Doesn’t try to get things that are in reach</a:t>
            </a:r>
          </a:p>
          <a:p>
            <a:r>
              <a:rPr lang="en-US" dirty="0" smtClean="0"/>
              <a:t>Shows no affection for caregivers</a:t>
            </a:r>
          </a:p>
          <a:p>
            <a:r>
              <a:rPr lang="en-US" dirty="0" smtClean="0"/>
              <a:t>Doesn’t respond to sounds around him</a:t>
            </a:r>
          </a:p>
          <a:p>
            <a:r>
              <a:rPr lang="en-US" dirty="0" smtClean="0"/>
              <a:t>Has difficulty getting things to mouth</a:t>
            </a:r>
          </a:p>
          <a:p>
            <a:r>
              <a:rPr lang="en-US" dirty="0" smtClean="0"/>
              <a:t>Doesn’t make vowel sounds (“ah”, “eh”, “</a:t>
            </a:r>
            <a:r>
              <a:rPr lang="en-US" dirty="0" err="1" smtClean="0"/>
              <a:t>ee</a:t>
            </a:r>
            <a:r>
              <a:rPr lang="en-US" dirty="0" smtClean="0"/>
              <a:t>”, “</a:t>
            </a:r>
            <a:r>
              <a:rPr lang="en-US" dirty="0" err="1" smtClean="0"/>
              <a:t>oo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Doesn’t roll over in either direction</a:t>
            </a:r>
          </a:p>
          <a:p>
            <a:r>
              <a:rPr lang="en-US" dirty="0" smtClean="0"/>
              <a:t>Doesn’t laugh or make squealing sounds</a:t>
            </a:r>
          </a:p>
          <a:p>
            <a:r>
              <a:rPr lang="en-US" dirty="0" smtClean="0"/>
              <a:t>Seems very stiff, with tight muscles</a:t>
            </a:r>
          </a:p>
          <a:p>
            <a:r>
              <a:rPr lang="en-US" dirty="0" smtClean="0"/>
              <a:t>Seems very floppy, like a rag doll</a:t>
            </a:r>
          </a:p>
          <a:p>
            <a:r>
              <a:rPr lang="en-US" dirty="0" smtClean="0">
                <a:hlinkClick r:id="rId2"/>
              </a:rPr>
              <a:t>Typical and atypical development at 6 months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Nine Months:</a:t>
            </a:r>
            <a:br>
              <a:rPr lang="en-US" dirty="0" smtClean="0"/>
            </a:br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854287" cy="5257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May be afraid of strangers</a:t>
            </a:r>
          </a:p>
          <a:p>
            <a:pPr lvl="1"/>
            <a:r>
              <a:rPr lang="en-US" dirty="0" smtClean="0"/>
              <a:t>May be clingy with familiar adults</a:t>
            </a:r>
          </a:p>
          <a:p>
            <a:pPr lvl="1"/>
            <a:r>
              <a:rPr lang="en-US" dirty="0" smtClean="0"/>
              <a:t>Has favorite toys</a:t>
            </a:r>
          </a:p>
          <a:p>
            <a:pPr lvl="1"/>
            <a:r>
              <a:rPr lang="en-US" dirty="0" smtClean="0">
                <a:hlinkClick r:id="rId2"/>
              </a:rPr>
              <a:t>Snapshot of typical nine month development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4" y="3329636"/>
            <a:ext cx="3907809" cy="279652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1" y="274638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Nine Months: Language/Communication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Understands </a:t>
            </a:r>
            <a:r>
              <a:rPr lang="en-US" dirty="0"/>
              <a:t>“no”</a:t>
            </a:r>
          </a:p>
          <a:p>
            <a:pPr lvl="1"/>
            <a:r>
              <a:rPr lang="en-US" dirty="0"/>
              <a:t>Makes a lot of different sounds like “</a:t>
            </a:r>
            <a:r>
              <a:rPr lang="en-US" dirty="0" err="1"/>
              <a:t>mamama</a:t>
            </a:r>
            <a:r>
              <a:rPr lang="en-US" dirty="0"/>
              <a:t>” and “</a:t>
            </a:r>
            <a:r>
              <a:rPr lang="en-US" dirty="0" err="1"/>
              <a:t>bababa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Copies sounds and gestures of others</a:t>
            </a:r>
          </a:p>
          <a:p>
            <a:pPr lvl="1"/>
            <a:r>
              <a:rPr lang="en-US" dirty="0"/>
              <a:t>Uses fingers to point at things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59" y="4396592"/>
            <a:ext cx="3513872" cy="24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0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Months: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Watches </a:t>
            </a:r>
            <a:r>
              <a:rPr lang="en-US" dirty="0"/>
              <a:t>the path of something as it falls</a:t>
            </a:r>
          </a:p>
          <a:p>
            <a:pPr lvl="1"/>
            <a:r>
              <a:rPr lang="en-US" dirty="0"/>
              <a:t>Looks for things he sees you hide</a:t>
            </a:r>
          </a:p>
          <a:p>
            <a:pPr lvl="1"/>
            <a:r>
              <a:rPr lang="en-US" dirty="0">
                <a:hlinkClick r:id="rId2"/>
              </a:rPr>
              <a:t>Plays peek-a-boo</a:t>
            </a:r>
            <a:endParaRPr lang="en-US" dirty="0"/>
          </a:p>
          <a:p>
            <a:pPr lvl="1"/>
            <a:r>
              <a:rPr lang="en-US" dirty="0"/>
              <a:t>Puts things in her mouth</a:t>
            </a:r>
          </a:p>
          <a:p>
            <a:pPr lvl="1"/>
            <a:r>
              <a:rPr lang="en-US" dirty="0"/>
              <a:t>Moves things smoothly from one hand to </a:t>
            </a:r>
            <a:r>
              <a:rPr lang="en-US" dirty="0" smtClean="0"/>
              <a:t>another</a:t>
            </a:r>
          </a:p>
          <a:p>
            <a:pPr lvl="1"/>
            <a:r>
              <a:rPr lang="en-US" dirty="0"/>
              <a:t>Picks things like cereal up between thumb and index finger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main areas of development are broken down by age groups</a:t>
            </a:r>
          </a:p>
          <a:p>
            <a:r>
              <a:rPr lang="en-US" dirty="0" smtClean="0"/>
              <a:t>Developmental milestones are presented in each development area</a:t>
            </a:r>
          </a:p>
          <a:p>
            <a:r>
              <a:rPr lang="en-US" dirty="0" smtClean="0"/>
              <a:t>Red flags, or delays to watch for, are then presented</a:t>
            </a:r>
          </a:p>
          <a:p>
            <a:r>
              <a:rPr lang="en-US" dirty="0" smtClean="0"/>
              <a:t>Steps to take if delays are recognized are included at conclusion of 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hp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Nine Months: </a:t>
            </a:r>
            <a:br>
              <a:rPr lang="en-US" dirty="0" smtClean="0"/>
            </a:br>
            <a:r>
              <a:rPr lang="en-US" dirty="0" smtClean="0"/>
              <a:t>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Movement/Physical Development</a:t>
            </a:r>
          </a:p>
          <a:p>
            <a:pPr lvl="1"/>
            <a:r>
              <a:rPr lang="en-US" dirty="0"/>
              <a:t>Stands, holding on</a:t>
            </a:r>
          </a:p>
          <a:p>
            <a:pPr lvl="1"/>
            <a:r>
              <a:rPr lang="en-US" dirty="0"/>
              <a:t>Can get into sitting position</a:t>
            </a:r>
          </a:p>
          <a:p>
            <a:pPr lvl="1"/>
            <a:r>
              <a:rPr lang="en-US" dirty="0"/>
              <a:t>Sits without support</a:t>
            </a:r>
          </a:p>
          <a:p>
            <a:pPr lvl="1"/>
            <a:r>
              <a:rPr lang="en-US" dirty="0"/>
              <a:t>Pulls to stand</a:t>
            </a:r>
          </a:p>
          <a:p>
            <a:pPr lvl="1"/>
            <a:r>
              <a:rPr lang="en-US" dirty="0">
                <a:hlinkClick r:id="rId2"/>
              </a:rPr>
              <a:t>Crawls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7" y="3320464"/>
            <a:ext cx="3716740" cy="27875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08019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11" y="-2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 </a:t>
            </a:r>
            <a:br>
              <a:rPr lang="en-US" dirty="0" smtClean="0"/>
            </a:br>
            <a:r>
              <a:rPr lang="en-US" dirty="0" smtClean="0"/>
              <a:t>at Nine Months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Doesn’t bear weight on legs with support</a:t>
            </a:r>
          </a:p>
          <a:p>
            <a:r>
              <a:rPr lang="en-US" dirty="0" smtClean="0"/>
              <a:t>Doesn’t sit with help</a:t>
            </a:r>
          </a:p>
          <a:p>
            <a:r>
              <a:rPr lang="en-US" dirty="0" smtClean="0"/>
              <a:t>Doesn’t babble (“mama”, “</a:t>
            </a:r>
            <a:r>
              <a:rPr lang="en-US" dirty="0" err="1" smtClean="0"/>
              <a:t>baba</a:t>
            </a:r>
            <a:r>
              <a:rPr lang="en-US" dirty="0" smtClean="0"/>
              <a:t>”, “dada”)</a:t>
            </a:r>
          </a:p>
          <a:p>
            <a:r>
              <a:rPr lang="en-US" dirty="0" smtClean="0"/>
              <a:t>Doesn’t play any games involving back and forth play</a:t>
            </a:r>
          </a:p>
          <a:p>
            <a:r>
              <a:rPr lang="en-US" dirty="0" smtClean="0"/>
              <a:t>Doesn’t respond to own name</a:t>
            </a:r>
          </a:p>
          <a:p>
            <a:r>
              <a:rPr lang="en-US" dirty="0" smtClean="0"/>
              <a:t>Doesn’t seem to recognize familiar people</a:t>
            </a:r>
          </a:p>
          <a:p>
            <a:r>
              <a:rPr lang="en-US" dirty="0" smtClean="0"/>
              <a:t>Doesn’t look where you point</a:t>
            </a:r>
          </a:p>
          <a:p>
            <a:r>
              <a:rPr lang="en-US" dirty="0" smtClean="0"/>
              <a:t>Doesn’t transfer toys from one hand to the other</a:t>
            </a:r>
          </a:p>
          <a:p>
            <a:r>
              <a:rPr lang="en-US" dirty="0" smtClean="0">
                <a:hlinkClick r:id="rId2"/>
              </a:rPr>
              <a:t>Early signs of autism in 10 month-old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Year: </a:t>
            </a:r>
            <a:br>
              <a:rPr lang="en-US" dirty="0" smtClean="0"/>
            </a:br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99696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Social/Emotional</a:t>
            </a:r>
          </a:p>
          <a:p>
            <a:pPr lvl="1"/>
            <a:r>
              <a:rPr lang="en-US" dirty="0" smtClean="0">
                <a:hlinkClick r:id="rId2"/>
              </a:rPr>
              <a:t>Shy or nervous with strangers</a:t>
            </a:r>
            <a:endParaRPr lang="en-US" dirty="0" smtClean="0"/>
          </a:p>
          <a:p>
            <a:pPr lvl="1"/>
            <a:r>
              <a:rPr lang="en-US" dirty="0" smtClean="0"/>
              <a:t>Cries when parent leaves</a:t>
            </a:r>
          </a:p>
          <a:p>
            <a:pPr lvl="1"/>
            <a:r>
              <a:rPr lang="en-US" dirty="0" smtClean="0"/>
              <a:t>Has favorite things and people</a:t>
            </a:r>
          </a:p>
          <a:p>
            <a:pPr lvl="1"/>
            <a:r>
              <a:rPr lang="en-US" dirty="0" smtClean="0"/>
              <a:t>Shows fear in some situations</a:t>
            </a:r>
          </a:p>
          <a:p>
            <a:pPr lvl="1"/>
            <a:r>
              <a:rPr lang="en-US" dirty="0" smtClean="0"/>
              <a:t>Hands you a book when they want to hear a story</a:t>
            </a:r>
          </a:p>
          <a:p>
            <a:pPr lvl="1"/>
            <a:r>
              <a:rPr lang="en-US" dirty="0" smtClean="0"/>
              <a:t>Puts out arm or leg to help with dressing</a:t>
            </a:r>
          </a:p>
          <a:p>
            <a:pPr lvl="1"/>
            <a:r>
              <a:rPr lang="en-US" dirty="0" smtClean="0"/>
              <a:t>Plays games such as “peek-a-boo” and “patty cake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97" y="274638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Year: Language/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Responds </a:t>
            </a:r>
            <a:r>
              <a:rPr lang="en-US" dirty="0"/>
              <a:t>to simple spoken requests</a:t>
            </a:r>
          </a:p>
          <a:p>
            <a:pPr lvl="1"/>
            <a:r>
              <a:rPr lang="en-US" dirty="0">
                <a:hlinkClick r:id="rId2"/>
              </a:rPr>
              <a:t>Uses simple gestures like shaking head “no”</a:t>
            </a:r>
            <a:endParaRPr lang="en-US" dirty="0"/>
          </a:p>
          <a:p>
            <a:pPr lvl="1"/>
            <a:r>
              <a:rPr lang="en-US" dirty="0"/>
              <a:t>Makes sounds with changes in </a:t>
            </a:r>
            <a:r>
              <a:rPr lang="en-US" dirty="0" smtClean="0"/>
              <a:t>tone</a:t>
            </a:r>
          </a:p>
          <a:p>
            <a:pPr lvl="1"/>
            <a:r>
              <a:rPr lang="en-US" dirty="0">
                <a:hlinkClick r:id="rId3"/>
              </a:rPr>
              <a:t>Repeats sounds or actions to get </a:t>
            </a:r>
            <a:r>
              <a:rPr lang="en-US" dirty="0" smtClean="0">
                <a:hlinkClick r:id="rId3"/>
              </a:rPr>
              <a:t>attention</a:t>
            </a:r>
            <a:endParaRPr lang="en-US" dirty="0"/>
          </a:p>
          <a:p>
            <a:pPr lvl="1"/>
            <a:r>
              <a:rPr lang="en-US" dirty="0"/>
              <a:t>Says “mama” and “dada” and exclamations like “uh oh!”</a:t>
            </a:r>
          </a:p>
          <a:p>
            <a:pPr lvl="1"/>
            <a:r>
              <a:rPr lang="en-US" dirty="0"/>
              <a:t>Tries to say words you </a:t>
            </a:r>
            <a:r>
              <a:rPr lang="en-US" dirty="0" smtClean="0"/>
              <a:t>say</a:t>
            </a:r>
          </a:p>
          <a:p>
            <a:pPr lvl="1"/>
            <a:r>
              <a:rPr lang="en-US" dirty="0"/>
              <a:t>Copies gestures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Explores </a:t>
            </a:r>
            <a:r>
              <a:rPr lang="en-US" dirty="0"/>
              <a:t>in different ways:  shaking, banging, throwing</a:t>
            </a:r>
          </a:p>
          <a:p>
            <a:pPr lvl="1"/>
            <a:r>
              <a:rPr lang="en-US" dirty="0"/>
              <a:t>Finds hidden things easily</a:t>
            </a:r>
          </a:p>
          <a:p>
            <a:pPr lvl="1"/>
            <a:r>
              <a:rPr lang="en-US" dirty="0"/>
              <a:t>Looks at the right picture or thing when it’s named</a:t>
            </a:r>
          </a:p>
          <a:p>
            <a:pPr lvl="1"/>
            <a:r>
              <a:rPr lang="en-US" dirty="0" smtClean="0"/>
              <a:t>Starts </a:t>
            </a:r>
            <a:r>
              <a:rPr lang="en-US" dirty="0"/>
              <a:t>to use things correctly (i.e., brush, cup)</a:t>
            </a:r>
          </a:p>
          <a:p>
            <a:pPr lvl="1"/>
            <a:r>
              <a:rPr lang="en-US" dirty="0"/>
              <a:t>Bangs two things together</a:t>
            </a:r>
          </a:p>
          <a:p>
            <a:pPr lvl="1"/>
            <a:r>
              <a:rPr lang="en-US" dirty="0"/>
              <a:t>Puts things in a container, takes things out of container</a:t>
            </a:r>
          </a:p>
          <a:p>
            <a:pPr lvl="1"/>
            <a:r>
              <a:rPr lang="en-US" dirty="0"/>
              <a:t>Lets things go without help</a:t>
            </a:r>
          </a:p>
          <a:p>
            <a:pPr lvl="1"/>
            <a:r>
              <a:rPr lang="en-US" dirty="0"/>
              <a:t>Pokes with index finger</a:t>
            </a:r>
          </a:p>
          <a:p>
            <a:pPr lvl="1"/>
            <a:r>
              <a:rPr lang="en-US" dirty="0"/>
              <a:t>Follows simple </a:t>
            </a:r>
            <a:r>
              <a:rPr lang="en-US" dirty="0" smtClean="0"/>
              <a:t>directions</a:t>
            </a:r>
          </a:p>
          <a:p>
            <a:pPr lvl="1"/>
            <a:r>
              <a:rPr lang="en-US" dirty="0">
                <a:hlinkClick r:id="rId2"/>
              </a:rPr>
              <a:t>Typical one year development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Year: 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Gets </a:t>
            </a:r>
            <a:r>
              <a:rPr lang="en-US" dirty="0"/>
              <a:t>to a sitting position without help</a:t>
            </a:r>
          </a:p>
          <a:p>
            <a:pPr lvl="1"/>
            <a:r>
              <a:rPr lang="en-US" dirty="0"/>
              <a:t>Pulls up to stand, walks holding on to furniture</a:t>
            </a:r>
          </a:p>
          <a:p>
            <a:pPr lvl="1"/>
            <a:r>
              <a:rPr lang="en-US" dirty="0"/>
              <a:t>May take a few steps without holding on</a:t>
            </a:r>
          </a:p>
          <a:p>
            <a:pPr lvl="1"/>
            <a:r>
              <a:rPr lang="en-US" dirty="0"/>
              <a:t>May stand alone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69" y="3462253"/>
            <a:ext cx="1911340" cy="26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0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-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</a:t>
            </a:r>
            <a:br>
              <a:rPr lang="en-US" dirty="0" smtClean="0"/>
            </a:br>
            <a:r>
              <a:rPr lang="en-US" dirty="0" smtClean="0"/>
              <a:t>at One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Can’t stand when supported</a:t>
            </a:r>
          </a:p>
          <a:p>
            <a:r>
              <a:rPr lang="en-US" dirty="0" smtClean="0"/>
              <a:t>Doesn’t search for things that she sees you hide</a:t>
            </a:r>
          </a:p>
          <a:p>
            <a:r>
              <a:rPr lang="en-US" dirty="0" smtClean="0"/>
              <a:t>Doesn’t say single words like “mama” or “dada”</a:t>
            </a:r>
          </a:p>
          <a:p>
            <a:r>
              <a:rPr lang="en-US" dirty="0" smtClean="0"/>
              <a:t>Doesn’t learn gestures like waving or shaking head</a:t>
            </a:r>
          </a:p>
          <a:p>
            <a:r>
              <a:rPr lang="en-US" dirty="0" smtClean="0"/>
              <a:t>Doesn’t point to things</a:t>
            </a:r>
          </a:p>
          <a:p>
            <a:r>
              <a:rPr lang="en-US" dirty="0" smtClean="0"/>
              <a:t>Loses skills he once had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0" name="Picture 9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2" name="Picture 11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3" name="Picture 12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Eighteen Months:</a:t>
            </a:r>
            <a:br>
              <a:rPr lang="en-US" dirty="0" smtClean="0"/>
            </a:br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217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Social/Emotional</a:t>
            </a:r>
          </a:p>
          <a:p>
            <a:pPr lvl="1"/>
            <a:r>
              <a:rPr lang="en-US" dirty="0" smtClean="0"/>
              <a:t>Likes to hand things to others as play</a:t>
            </a:r>
          </a:p>
          <a:p>
            <a:pPr lvl="1"/>
            <a:r>
              <a:rPr lang="en-US" dirty="0" smtClean="0">
                <a:hlinkClick r:id="rId2"/>
              </a:rPr>
              <a:t>May have temper tantrums</a:t>
            </a:r>
            <a:endParaRPr lang="en-US" dirty="0" smtClean="0"/>
          </a:p>
          <a:p>
            <a:pPr lvl="1"/>
            <a:r>
              <a:rPr lang="en-US" dirty="0" smtClean="0"/>
              <a:t>May be afraid of strangers</a:t>
            </a:r>
          </a:p>
          <a:p>
            <a:pPr lvl="1"/>
            <a:r>
              <a:rPr lang="en-US" dirty="0" smtClean="0"/>
              <a:t>Shows affection to familiar people</a:t>
            </a:r>
          </a:p>
          <a:p>
            <a:pPr lvl="1"/>
            <a:r>
              <a:rPr lang="en-US" dirty="0" smtClean="0"/>
              <a:t>Plays simple pretend, such as feeding a doll</a:t>
            </a:r>
          </a:p>
          <a:p>
            <a:pPr lvl="1"/>
            <a:r>
              <a:rPr lang="en-US" dirty="0" smtClean="0"/>
              <a:t>May cling to caregivers in new situations</a:t>
            </a:r>
          </a:p>
          <a:p>
            <a:pPr lvl="1"/>
            <a:r>
              <a:rPr lang="en-US" dirty="0" smtClean="0"/>
              <a:t>Points to show others something interesting</a:t>
            </a:r>
          </a:p>
          <a:p>
            <a:pPr lvl="1"/>
            <a:r>
              <a:rPr lang="en-US" dirty="0" smtClean="0"/>
              <a:t>Explores alone but with parent close by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0" name="Picture 9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2" name="Picture 11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24" y="185361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08019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Eighteen Months: Language/Communication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Says </a:t>
            </a:r>
            <a:r>
              <a:rPr lang="en-US" dirty="0"/>
              <a:t>several single </a:t>
            </a:r>
            <a:r>
              <a:rPr lang="en-US" dirty="0" smtClean="0"/>
              <a:t>words</a:t>
            </a:r>
            <a:endParaRPr lang="en-US" dirty="0"/>
          </a:p>
          <a:p>
            <a:pPr lvl="1"/>
            <a:r>
              <a:rPr lang="en-US" dirty="0"/>
              <a:t>Says and shakes head “no”</a:t>
            </a:r>
          </a:p>
          <a:p>
            <a:pPr lvl="1"/>
            <a:r>
              <a:rPr lang="en-US" dirty="0"/>
              <a:t>Points to show someone he wants something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3579126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0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Eighteen Months: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Knows </a:t>
            </a:r>
            <a:r>
              <a:rPr lang="en-US" dirty="0"/>
              <a:t>what ordinary things are for (i.e., telephone, brush, spoon)</a:t>
            </a:r>
          </a:p>
          <a:p>
            <a:pPr lvl="1"/>
            <a:r>
              <a:rPr lang="en-US" dirty="0"/>
              <a:t>Points to get attention of others</a:t>
            </a:r>
          </a:p>
          <a:p>
            <a:pPr lvl="1"/>
            <a:r>
              <a:rPr lang="en-US" dirty="0">
                <a:hlinkClick r:id="rId2"/>
              </a:rPr>
              <a:t>Shows interest in a doll or stuffed animal by pretending to feed</a:t>
            </a:r>
            <a:endParaRPr lang="en-US" dirty="0"/>
          </a:p>
          <a:p>
            <a:pPr lvl="1"/>
            <a:r>
              <a:rPr lang="en-US" dirty="0"/>
              <a:t>Scribbles on his own</a:t>
            </a:r>
          </a:p>
          <a:p>
            <a:pPr lvl="1"/>
            <a:r>
              <a:rPr lang="en-US" dirty="0"/>
              <a:t>Can follow 1-step verbal commands without any gestures (i.e., follows command to sit </a:t>
            </a:r>
            <a:r>
              <a:rPr lang="en-US" dirty="0" smtClean="0"/>
              <a:t>down)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13" y="2"/>
            <a:ext cx="1310184" cy="1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Functional skills or age-specific tasks that most children can do by a certain age</a:t>
            </a:r>
          </a:p>
          <a:p>
            <a:r>
              <a:rPr lang="en-US" dirty="0"/>
              <a:t>Children reach milestones in how they play, learn, speak, behave, and </a:t>
            </a:r>
            <a:r>
              <a:rPr lang="en-US" dirty="0" smtClean="0"/>
              <a:t>move</a:t>
            </a:r>
          </a:p>
          <a:p>
            <a:r>
              <a:rPr lang="en-US" dirty="0" smtClean="0"/>
              <a:t>A milestone is met when a child is able to perform a task without assistance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43" y="4629908"/>
            <a:ext cx="2528427" cy="17264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Eighteen Months: </a:t>
            </a:r>
            <a:br>
              <a:rPr lang="en-US" dirty="0" smtClean="0"/>
            </a:br>
            <a:r>
              <a:rPr lang="en-US" dirty="0" smtClean="0"/>
              <a:t>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2"/>
              </a:rPr>
              <a:t>Walks </a:t>
            </a:r>
            <a:r>
              <a:rPr lang="en-US" dirty="0">
                <a:hlinkClick r:id="rId2"/>
              </a:rPr>
              <a:t>alone</a:t>
            </a:r>
            <a:endParaRPr lang="en-US" dirty="0"/>
          </a:p>
          <a:p>
            <a:pPr lvl="1"/>
            <a:r>
              <a:rPr lang="en-US" dirty="0"/>
              <a:t>May walk up steps and run</a:t>
            </a:r>
          </a:p>
          <a:p>
            <a:pPr lvl="1"/>
            <a:r>
              <a:rPr lang="en-US" dirty="0"/>
              <a:t>Pulls toys while walking</a:t>
            </a:r>
          </a:p>
          <a:p>
            <a:pPr lvl="1"/>
            <a:r>
              <a:rPr lang="en-US" dirty="0"/>
              <a:t>Drinks from a cup</a:t>
            </a:r>
          </a:p>
          <a:p>
            <a:pPr lvl="1"/>
            <a:r>
              <a:rPr lang="en-US" dirty="0"/>
              <a:t>Eats with a spoon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84" y="2963863"/>
            <a:ext cx="3914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0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11" y="-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 at</a:t>
            </a:r>
            <a:br>
              <a:rPr lang="en-US" dirty="0" smtClean="0"/>
            </a:br>
            <a:r>
              <a:rPr lang="en-US" dirty="0" smtClean="0"/>
              <a:t>Eighteen Months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Doesn’t point to show things to others</a:t>
            </a:r>
          </a:p>
          <a:p>
            <a:r>
              <a:rPr lang="en-US" dirty="0" smtClean="0"/>
              <a:t>Can’t walk</a:t>
            </a:r>
          </a:p>
          <a:p>
            <a:r>
              <a:rPr lang="en-US" dirty="0" smtClean="0"/>
              <a:t>Doesn’t know what familiar things are for</a:t>
            </a:r>
          </a:p>
          <a:p>
            <a:r>
              <a:rPr lang="en-US" dirty="0" smtClean="0"/>
              <a:t>Doesn’t copy others</a:t>
            </a:r>
          </a:p>
          <a:p>
            <a:r>
              <a:rPr lang="en-US" dirty="0" smtClean="0"/>
              <a:t>Doesn’t gain new words</a:t>
            </a:r>
          </a:p>
          <a:p>
            <a:r>
              <a:rPr lang="en-US" dirty="0" smtClean="0"/>
              <a:t>Doesn’t have at least 6 words</a:t>
            </a:r>
          </a:p>
          <a:p>
            <a:r>
              <a:rPr lang="en-US" dirty="0" smtClean="0"/>
              <a:t>Doesn’t notice or mind when a caregiver leaves or returns</a:t>
            </a:r>
          </a:p>
          <a:p>
            <a:r>
              <a:rPr lang="en-US" dirty="0" smtClean="0"/>
              <a:t>Loses skills he once had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0" name="Picture 9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2" name="Picture 11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3" name="Picture 12" descr="red fla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Years: </a:t>
            </a:r>
            <a:br>
              <a:rPr lang="en-US" dirty="0" smtClean="0"/>
            </a:br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63675"/>
            <a:ext cx="7867934" cy="5257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Copies others, especially adults and older children</a:t>
            </a:r>
          </a:p>
          <a:p>
            <a:pPr lvl="1"/>
            <a:r>
              <a:rPr lang="en-US" dirty="0" smtClean="0"/>
              <a:t>Gets excited when with other children</a:t>
            </a:r>
          </a:p>
          <a:p>
            <a:pPr lvl="1"/>
            <a:r>
              <a:rPr lang="en-US" dirty="0" smtClean="0"/>
              <a:t>Shows more independence</a:t>
            </a:r>
          </a:p>
          <a:p>
            <a:pPr lvl="1"/>
            <a:r>
              <a:rPr lang="en-US" dirty="0" smtClean="0">
                <a:hlinkClick r:id="rId2"/>
              </a:rPr>
              <a:t>Shows defiant behavior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Plays mainly beside other children (parallel play), but begins to show socialization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8" y="4062477"/>
            <a:ext cx="3457078" cy="229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1" y="161341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55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Years: Language/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946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Points </a:t>
            </a:r>
            <a:r>
              <a:rPr lang="en-US" dirty="0"/>
              <a:t>to things or pictures when they are named</a:t>
            </a:r>
          </a:p>
          <a:p>
            <a:pPr lvl="1"/>
            <a:r>
              <a:rPr lang="en-US" dirty="0">
                <a:hlinkClick r:id="rId2"/>
              </a:rPr>
              <a:t>Knows names of familiar people and body parts</a:t>
            </a:r>
            <a:endParaRPr lang="en-US" dirty="0"/>
          </a:p>
          <a:p>
            <a:pPr lvl="1"/>
            <a:r>
              <a:rPr lang="en-US" dirty="0"/>
              <a:t>Says sentences with 2-4 words</a:t>
            </a:r>
          </a:p>
          <a:p>
            <a:pPr lvl="1"/>
            <a:r>
              <a:rPr lang="en-US" dirty="0"/>
              <a:t>Follows simple instructions</a:t>
            </a:r>
          </a:p>
          <a:p>
            <a:pPr lvl="1"/>
            <a:r>
              <a:rPr lang="en-US" dirty="0"/>
              <a:t>Repeats words overheard in conversation</a:t>
            </a:r>
          </a:p>
          <a:p>
            <a:pPr lvl="1"/>
            <a:r>
              <a:rPr lang="en-US" dirty="0"/>
              <a:t>Points to things in a book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4004347"/>
            <a:ext cx="3197771" cy="21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Years: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Finds </a:t>
            </a:r>
            <a:r>
              <a:rPr lang="en-US" dirty="0"/>
              <a:t>things, even when hidden</a:t>
            </a:r>
          </a:p>
          <a:p>
            <a:pPr lvl="1"/>
            <a:r>
              <a:rPr lang="en-US" dirty="0"/>
              <a:t>Begins to sort shapes and colors</a:t>
            </a:r>
          </a:p>
          <a:p>
            <a:pPr lvl="1"/>
            <a:r>
              <a:rPr lang="en-US" dirty="0"/>
              <a:t>Completes sentences and rhymes in familiar books</a:t>
            </a:r>
          </a:p>
          <a:p>
            <a:pPr lvl="1"/>
            <a:r>
              <a:rPr lang="en-US" dirty="0"/>
              <a:t>Plays simple make-believe games</a:t>
            </a:r>
          </a:p>
          <a:p>
            <a:pPr lvl="1"/>
            <a:r>
              <a:rPr lang="en-US" dirty="0"/>
              <a:t>Builds towers of 4 or more blocks</a:t>
            </a:r>
          </a:p>
          <a:p>
            <a:pPr lvl="1"/>
            <a:r>
              <a:rPr lang="en-US" dirty="0"/>
              <a:t>Might use one hand more than the other</a:t>
            </a:r>
          </a:p>
          <a:p>
            <a:pPr lvl="1"/>
            <a:r>
              <a:rPr lang="en-US" dirty="0"/>
              <a:t>Follows two-step instructions such as “pick up your shoes and put them in the closet”</a:t>
            </a:r>
          </a:p>
          <a:p>
            <a:pPr lvl="1"/>
            <a:r>
              <a:rPr lang="en-US" dirty="0">
                <a:hlinkClick r:id="rId2"/>
              </a:rPr>
              <a:t>Names items in a picture book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7" name="Picture 6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Years: 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Stands </a:t>
            </a:r>
            <a:r>
              <a:rPr lang="en-US" dirty="0"/>
              <a:t>on tiptoes</a:t>
            </a:r>
          </a:p>
          <a:p>
            <a:pPr lvl="1"/>
            <a:r>
              <a:rPr lang="en-US" dirty="0"/>
              <a:t>Kicks a ball</a:t>
            </a:r>
          </a:p>
          <a:p>
            <a:pPr lvl="1"/>
            <a:r>
              <a:rPr lang="en-US" dirty="0"/>
              <a:t>Begins to run</a:t>
            </a:r>
          </a:p>
          <a:p>
            <a:pPr lvl="1"/>
            <a:r>
              <a:rPr lang="en-US" dirty="0"/>
              <a:t>Climbs onto and down from furniture without help</a:t>
            </a:r>
          </a:p>
          <a:p>
            <a:pPr lvl="1"/>
            <a:r>
              <a:rPr lang="en-US" dirty="0">
                <a:hlinkClick r:id="rId2"/>
              </a:rPr>
              <a:t>Walks up and down stairs holding on</a:t>
            </a:r>
            <a:endParaRPr lang="en-US" dirty="0"/>
          </a:p>
          <a:p>
            <a:pPr lvl="1"/>
            <a:r>
              <a:rPr lang="en-US" dirty="0"/>
              <a:t>Throws ball overhand</a:t>
            </a:r>
          </a:p>
          <a:p>
            <a:pPr lvl="1"/>
            <a:r>
              <a:rPr lang="en-US" dirty="0"/>
              <a:t>Makes or copies straight lines and circles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7" name="Picture 6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8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494" y="-1"/>
            <a:ext cx="1365505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 </a:t>
            </a:r>
            <a:br>
              <a:rPr lang="en-US" dirty="0" smtClean="0"/>
            </a:br>
            <a:r>
              <a:rPr lang="en-US" dirty="0" smtClean="0"/>
              <a:t>at Two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Doesn’t use 2-word phrases (i.e., “drink milk”)</a:t>
            </a:r>
          </a:p>
          <a:p>
            <a:r>
              <a:rPr lang="en-US" dirty="0" smtClean="0"/>
              <a:t>Doesn’t know what to do with common things like a brush, phone, fork, or spoon</a:t>
            </a:r>
          </a:p>
          <a:p>
            <a:r>
              <a:rPr lang="en-US" dirty="0" smtClean="0"/>
              <a:t>Doesn’t copy actions and words</a:t>
            </a:r>
          </a:p>
          <a:p>
            <a:r>
              <a:rPr lang="en-US" dirty="0" smtClean="0"/>
              <a:t>Doesn’t follow simple instructions</a:t>
            </a:r>
          </a:p>
          <a:p>
            <a:r>
              <a:rPr lang="en-US" dirty="0" smtClean="0"/>
              <a:t>Doesn’t walk steadily</a:t>
            </a:r>
          </a:p>
          <a:p>
            <a:r>
              <a:rPr lang="en-US" dirty="0" smtClean="0"/>
              <a:t>Loses skills she once had</a:t>
            </a:r>
          </a:p>
          <a:p>
            <a:r>
              <a:rPr lang="en-US" dirty="0" smtClean="0">
                <a:hlinkClick r:id="rId2"/>
              </a:rPr>
              <a:t>Signs of developmental delay at two years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0" name="Picture 9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Years: </a:t>
            </a:r>
            <a:br>
              <a:rPr lang="en-US" dirty="0" smtClean="0"/>
            </a:br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90764" cy="5257800"/>
          </a:xfrm>
        </p:spPr>
        <p:txBody>
          <a:bodyPr>
            <a:normAutofit/>
          </a:bodyPr>
          <a:lstStyle/>
          <a:p>
            <a:pPr lvl="1"/>
            <a:r>
              <a:rPr lang="en-US" sz="2545" dirty="0" smtClean="0"/>
              <a:t>Copies adults and friends</a:t>
            </a:r>
          </a:p>
          <a:p>
            <a:pPr lvl="1"/>
            <a:r>
              <a:rPr lang="en-US" sz="2545" dirty="0" smtClean="0"/>
              <a:t>Shows affection for friends</a:t>
            </a:r>
          </a:p>
          <a:p>
            <a:pPr lvl="1"/>
            <a:r>
              <a:rPr lang="en-US" sz="2545" dirty="0" smtClean="0"/>
              <a:t>Takes turns in games</a:t>
            </a:r>
          </a:p>
          <a:p>
            <a:pPr lvl="1"/>
            <a:r>
              <a:rPr lang="en-US" sz="2545" dirty="0" smtClean="0"/>
              <a:t>Shows concern for crying friend</a:t>
            </a:r>
          </a:p>
          <a:p>
            <a:pPr lvl="1"/>
            <a:r>
              <a:rPr lang="en-US" sz="2545" dirty="0" smtClean="0"/>
              <a:t>Understands idea of “mine”, “his”, and/or “hers”</a:t>
            </a:r>
          </a:p>
          <a:p>
            <a:pPr lvl="1"/>
            <a:r>
              <a:rPr lang="en-US" sz="2545" dirty="0" smtClean="0"/>
              <a:t>Shows wide range of emotions</a:t>
            </a:r>
          </a:p>
          <a:p>
            <a:pPr lvl="1"/>
            <a:r>
              <a:rPr lang="en-US" sz="2545" dirty="0" smtClean="0"/>
              <a:t>Separates easily from mom and dad</a:t>
            </a:r>
          </a:p>
          <a:p>
            <a:pPr lvl="1"/>
            <a:r>
              <a:rPr lang="en-US" sz="2545" dirty="0" smtClean="0"/>
              <a:t>May get upset with changes in routine</a:t>
            </a:r>
          </a:p>
          <a:p>
            <a:pPr lvl="1"/>
            <a:r>
              <a:rPr lang="en-US" sz="2545" dirty="0" smtClean="0"/>
              <a:t>Dresses and undresses self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0" y="3878774"/>
            <a:ext cx="1653665" cy="247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1" y="274638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Years: Language/Communication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545" dirty="0" smtClean="0"/>
              <a:t>Follows </a:t>
            </a:r>
            <a:r>
              <a:rPr lang="en-US" sz="2545" dirty="0"/>
              <a:t>2-3 step instructions</a:t>
            </a:r>
          </a:p>
          <a:p>
            <a:pPr lvl="1"/>
            <a:r>
              <a:rPr lang="en-US" sz="2545" dirty="0"/>
              <a:t>Can name most familiar things</a:t>
            </a:r>
          </a:p>
          <a:p>
            <a:pPr lvl="1"/>
            <a:r>
              <a:rPr lang="en-US" sz="2545" dirty="0"/>
              <a:t>Understands words like “in”, “on”, and “under”</a:t>
            </a:r>
          </a:p>
          <a:p>
            <a:pPr lvl="1"/>
            <a:r>
              <a:rPr lang="en-US" sz="2545" dirty="0"/>
              <a:t>Says first name, age, and sex</a:t>
            </a:r>
          </a:p>
          <a:p>
            <a:pPr lvl="1"/>
            <a:r>
              <a:rPr lang="en-US" sz="2545" dirty="0"/>
              <a:t>Names a friend</a:t>
            </a:r>
          </a:p>
          <a:p>
            <a:pPr lvl="1"/>
            <a:r>
              <a:rPr lang="en-US" sz="2545" dirty="0"/>
              <a:t>Says words like “I”, “me”, “we”, and “you” and names some objects</a:t>
            </a:r>
          </a:p>
          <a:p>
            <a:pPr lvl="1"/>
            <a:r>
              <a:rPr lang="en-US" sz="2545" dirty="0"/>
              <a:t>Talks well enough for strangers to understand</a:t>
            </a:r>
          </a:p>
          <a:p>
            <a:pPr lvl="1"/>
            <a:r>
              <a:rPr lang="en-US" sz="2545" dirty="0"/>
              <a:t>Carries on conversation using 2 to 3 </a:t>
            </a:r>
            <a:r>
              <a:rPr lang="en-US" sz="2545" dirty="0" smtClean="0"/>
              <a:t>sentences</a:t>
            </a:r>
          </a:p>
          <a:p>
            <a:pPr lvl="1"/>
            <a:r>
              <a:rPr lang="en-US" sz="2545" dirty="0" smtClean="0">
                <a:hlinkClick r:id="rId2"/>
              </a:rPr>
              <a:t>Language sample of a three year old</a:t>
            </a:r>
            <a:endParaRPr lang="en-US" sz="2545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7" name="Picture 6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8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Years: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545" dirty="0" smtClean="0"/>
              <a:t>Can </a:t>
            </a:r>
            <a:r>
              <a:rPr lang="en-US" sz="2545" dirty="0"/>
              <a:t>work toys with buttons, levers, and moving parts</a:t>
            </a:r>
          </a:p>
          <a:p>
            <a:pPr lvl="1"/>
            <a:r>
              <a:rPr lang="en-US" sz="2545" dirty="0"/>
              <a:t>Plays make believe with dolls, animals, and people</a:t>
            </a:r>
          </a:p>
          <a:p>
            <a:pPr lvl="1"/>
            <a:r>
              <a:rPr lang="en-US" sz="2545" dirty="0"/>
              <a:t>Does puzzles with 3 or 4 pieces</a:t>
            </a:r>
          </a:p>
          <a:p>
            <a:pPr lvl="1"/>
            <a:r>
              <a:rPr lang="en-US" sz="2545" dirty="0"/>
              <a:t>Understands what “two” means</a:t>
            </a:r>
          </a:p>
          <a:p>
            <a:pPr lvl="1"/>
            <a:r>
              <a:rPr lang="en-US" sz="2545" dirty="0"/>
              <a:t>Copies a circle with pencil or crayon</a:t>
            </a:r>
          </a:p>
          <a:p>
            <a:pPr lvl="1"/>
            <a:r>
              <a:rPr lang="en-US" sz="2545" dirty="0"/>
              <a:t>Turns book pages one at a time</a:t>
            </a:r>
          </a:p>
          <a:p>
            <a:pPr lvl="1"/>
            <a:r>
              <a:rPr lang="en-US" sz="2545" dirty="0"/>
              <a:t>Builds towers of more than 6 blocks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28" y="3113348"/>
            <a:ext cx="1982672" cy="30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Developmental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Development occurs in four main areas, or developmental domains in children:</a:t>
            </a:r>
          </a:p>
          <a:p>
            <a:pPr lvl="1"/>
            <a:r>
              <a:rPr lang="en-US" dirty="0" smtClean="0"/>
              <a:t>Social/Emotional</a:t>
            </a:r>
          </a:p>
          <a:p>
            <a:pPr lvl="1"/>
            <a:r>
              <a:rPr lang="en-US" dirty="0" smtClean="0"/>
              <a:t>Language/Communication</a:t>
            </a:r>
          </a:p>
          <a:p>
            <a:pPr lvl="1"/>
            <a:r>
              <a:rPr lang="en-US" dirty="0" smtClean="0"/>
              <a:t>Cognitive </a:t>
            </a:r>
            <a:endParaRPr lang="en-US" dirty="0"/>
          </a:p>
          <a:p>
            <a:pPr lvl="1"/>
            <a:r>
              <a:rPr lang="en-US" dirty="0" smtClean="0"/>
              <a:t>Movement/Physical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1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83116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70" y="4637806"/>
            <a:ext cx="1488357" cy="1488357"/>
          </a:xfrm>
          <a:prstGeom prst="rect">
            <a:avLst/>
          </a:prstGeom>
        </p:spPr>
      </p:pic>
      <p:pic>
        <p:nvPicPr>
          <p:cNvPr id="13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5" y="463332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05" y="4637806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Years: </a:t>
            </a:r>
            <a:br>
              <a:rPr lang="en-US" dirty="0" smtClean="0"/>
            </a:br>
            <a:r>
              <a:rPr lang="en-US" dirty="0" smtClean="0"/>
              <a:t>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545" dirty="0" smtClean="0"/>
              <a:t>Climbs </a:t>
            </a:r>
            <a:r>
              <a:rPr lang="en-US" sz="2545" dirty="0"/>
              <a:t>well</a:t>
            </a:r>
          </a:p>
          <a:p>
            <a:pPr lvl="1"/>
            <a:r>
              <a:rPr lang="en-US" sz="2545" dirty="0"/>
              <a:t>Runs easily</a:t>
            </a:r>
          </a:p>
          <a:p>
            <a:pPr lvl="1"/>
            <a:r>
              <a:rPr lang="en-US" sz="2545" dirty="0">
                <a:hlinkClick r:id="rId2"/>
              </a:rPr>
              <a:t>Pedals a tricycle</a:t>
            </a:r>
            <a:endParaRPr lang="en-US" sz="2545" dirty="0"/>
          </a:p>
          <a:p>
            <a:pPr lvl="1"/>
            <a:r>
              <a:rPr lang="en-US" sz="2545" dirty="0"/>
              <a:t>Walks up and down stairs, </a:t>
            </a:r>
            <a:endParaRPr lang="en-US" sz="2545" dirty="0" smtClean="0"/>
          </a:p>
          <a:p>
            <a:pPr marL="457200" lvl="1" indent="0">
              <a:buNone/>
            </a:pPr>
            <a:r>
              <a:rPr lang="en-US" sz="2545" dirty="0"/>
              <a:t> </a:t>
            </a:r>
            <a:r>
              <a:rPr lang="en-US" sz="2545" dirty="0" smtClean="0"/>
              <a:t>   one </a:t>
            </a:r>
            <a:r>
              <a:rPr lang="en-US" sz="2545" dirty="0"/>
              <a:t>foot on each </a:t>
            </a:r>
            <a:r>
              <a:rPr lang="en-US" sz="2545" dirty="0" smtClean="0"/>
              <a:t>step</a:t>
            </a:r>
          </a:p>
          <a:p>
            <a:pPr lvl="1"/>
            <a:r>
              <a:rPr lang="en-US" sz="2545" dirty="0"/>
              <a:t>Screws and unscrews jar lids </a:t>
            </a:r>
          </a:p>
          <a:p>
            <a:pPr marL="457200" lvl="1" indent="0">
              <a:buNone/>
            </a:pPr>
            <a:r>
              <a:rPr lang="en-US" sz="2545" dirty="0"/>
              <a:t>    or turns door handle</a:t>
            </a:r>
            <a:endParaRPr lang="en-US" sz="2400" dirty="0"/>
          </a:p>
          <a:p>
            <a:pPr marL="457200" lvl="1" indent="0">
              <a:buNone/>
            </a:pPr>
            <a:endParaRPr lang="en-US" sz="2545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66" y="2141177"/>
            <a:ext cx="2441670" cy="35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81" y="-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</a:t>
            </a:r>
            <a:br>
              <a:rPr lang="en-US" dirty="0" smtClean="0"/>
            </a:br>
            <a:r>
              <a:rPr lang="en-US" dirty="0" smtClean="0"/>
              <a:t>at Three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Falls down often or has trouble with stairs</a:t>
            </a:r>
          </a:p>
          <a:p>
            <a:r>
              <a:rPr lang="en-US" dirty="0" smtClean="0"/>
              <a:t>Drools or has very unclear speech</a:t>
            </a:r>
          </a:p>
          <a:p>
            <a:r>
              <a:rPr lang="en-US" dirty="0" smtClean="0"/>
              <a:t>Can’t work simple toys such as peg boards, simple puzzles, turning handles</a:t>
            </a:r>
          </a:p>
          <a:p>
            <a:r>
              <a:rPr lang="en-US" dirty="0" smtClean="0"/>
              <a:t>Doesn’t speak in sentences</a:t>
            </a:r>
          </a:p>
          <a:p>
            <a:r>
              <a:rPr lang="en-US" dirty="0" smtClean="0"/>
              <a:t>Doesn’t understand simple instructions</a:t>
            </a:r>
          </a:p>
          <a:p>
            <a:r>
              <a:rPr lang="en-US" dirty="0" smtClean="0"/>
              <a:t>Doesn’t play pretend or make-believe</a:t>
            </a:r>
          </a:p>
          <a:p>
            <a:r>
              <a:rPr lang="en-US" dirty="0" smtClean="0"/>
              <a:t>Doesn’t want to play with other children or with toys</a:t>
            </a:r>
          </a:p>
          <a:p>
            <a:r>
              <a:rPr lang="en-US" dirty="0" smtClean="0"/>
              <a:t>Doesn’t make eye contact</a:t>
            </a:r>
          </a:p>
          <a:p>
            <a:r>
              <a:rPr lang="en-US" dirty="0" smtClean="0"/>
              <a:t>Loses skills he once had</a:t>
            </a:r>
          </a:p>
          <a:p>
            <a:r>
              <a:rPr lang="en-US" dirty="0" smtClean="0">
                <a:hlinkClick r:id="rId2"/>
              </a:rPr>
              <a:t>Signs of developmental delay at three years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0" name="Picture 9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Years: </a:t>
            </a:r>
            <a:br>
              <a:rPr lang="en-US" dirty="0" smtClean="0"/>
            </a:br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98550"/>
            <a:ext cx="8229600" cy="5257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Enjoys doing new things</a:t>
            </a:r>
          </a:p>
          <a:p>
            <a:pPr lvl="1"/>
            <a:r>
              <a:rPr lang="en-US" dirty="0" smtClean="0"/>
              <a:t>Plays “mom” and “dad”</a:t>
            </a:r>
          </a:p>
          <a:p>
            <a:pPr lvl="1"/>
            <a:r>
              <a:rPr lang="en-US" dirty="0" smtClean="0"/>
              <a:t>Is more creative with make-believe play</a:t>
            </a:r>
          </a:p>
          <a:p>
            <a:pPr lvl="1"/>
            <a:r>
              <a:rPr lang="en-US" dirty="0" smtClean="0"/>
              <a:t>Would rather play with other children than by himself</a:t>
            </a:r>
          </a:p>
          <a:p>
            <a:pPr lvl="1"/>
            <a:r>
              <a:rPr lang="en-US" dirty="0" smtClean="0"/>
              <a:t>Cooperates with other children</a:t>
            </a:r>
          </a:p>
          <a:p>
            <a:pPr lvl="1"/>
            <a:r>
              <a:rPr lang="en-US" dirty="0" smtClean="0"/>
              <a:t>Often can’t tell what’s real and what’s make believe</a:t>
            </a:r>
          </a:p>
          <a:p>
            <a:pPr lvl="1"/>
            <a:r>
              <a:rPr lang="en-US" dirty="0" smtClean="0"/>
              <a:t>Talks about what she likes and what she is interested in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04776"/>
            <a:ext cx="3242621" cy="215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83" y="226167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86" y="2648139"/>
            <a:ext cx="2475056" cy="37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Years: Language/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Knows </a:t>
            </a:r>
            <a:r>
              <a:rPr lang="en-US" dirty="0"/>
              <a:t>some basic rules of grammar, like correctly using “he” or “she”</a:t>
            </a:r>
          </a:p>
          <a:p>
            <a:pPr lvl="1"/>
            <a:r>
              <a:rPr lang="en-US" dirty="0"/>
              <a:t>Sings a song or says a poem from memory</a:t>
            </a:r>
          </a:p>
          <a:p>
            <a:pPr lvl="1"/>
            <a:r>
              <a:rPr lang="en-US" dirty="0"/>
              <a:t>Tells stories</a:t>
            </a:r>
          </a:p>
          <a:p>
            <a:pPr lvl="1"/>
            <a:r>
              <a:rPr lang="en-US" dirty="0"/>
              <a:t>Can say first and last name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22" y="3771847"/>
            <a:ext cx="1844977" cy="23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Years: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Names </a:t>
            </a:r>
            <a:r>
              <a:rPr lang="en-US" dirty="0"/>
              <a:t>some colors and numbers</a:t>
            </a:r>
          </a:p>
          <a:p>
            <a:pPr lvl="1"/>
            <a:r>
              <a:rPr lang="en-US" dirty="0">
                <a:hlinkClick r:id="rId3"/>
              </a:rPr>
              <a:t>Understands idea of counting</a:t>
            </a:r>
            <a:endParaRPr lang="en-US" dirty="0"/>
          </a:p>
          <a:p>
            <a:pPr lvl="1"/>
            <a:r>
              <a:rPr lang="en-US" dirty="0"/>
              <a:t>Starts to understand time</a:t>
            </a:r>
          </a:p>
          <a:p>
            <a:pPr lvl="1"/>
            <a:r>
              <a:rPr lang="en-US" dirty="0"/>
              <a:t>Remembers parts of a story</a:t>
            </a:r>
          </a:p>
          <a:p>
            <a:pPr lvl="1"/>
            <a:r>
              <a:rPr lang="en-US" dirty="0"/>
              <a:t>Understands idea of “same” and “different”</a:t>
            </a:r>
          </a:p>
          <a:p>
            <a:pPr lvl="1"/>
            <a:r>
              <a:rPr lang="en-US" dirty="0"/>
              <a:t>Draws a person with 2 to 4 body parts</a:t>
            </a:r>
          </a:p>
          <a:p>
            <a:pPr lvl="1"/>
            <a:r>
              <a:rPr lang="en-US" dirty="0"/>
              <a:t>Uses scissors</a:t>
            </a:r>
          </a:p>
          <a:p>
            <a:pPr lvl="1"/>
            <a:r>
              <a:rPr lang="en-US" dirty="0"/>
              <a:t>Starts to copy some capital letters</a:t>
            </a:r>
          </a:p>
          <a:p>
            <a:pPr lvl="1"/>
            <a:r>
              <a:rPr lang="en-US" dirty="0"/>
              <a:t>Plays board or card games</a:t>
            </a:r>
          </a:p>
          <a:p>
            <a:pPr lvl="1"/>
            <a:r>
              <a:rPr lang="en-US" dirty="0"/>
              <a:t>Tells you what he thinks is </a:t>
            </a:r>
            <a:r>
              <a:rPr lang="en-US" dirty="0" smtClean="0"/>
              <a:t>going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to happen next in a book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08019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Years: 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Hops </a:t>
            </a:r>
            <a:r>
              <a:rPr lang="en-US" dirty="0"/>
              <a:t>and stands on one foot up to 2 seconds</a:t>
            </a:r>
          </a:p>
          <a:p>
            <a:pPr lvl="1"/>
            <a:r>
              <a:rPr lang="en-US" dirty="0"/>
              <a:t>Catches a bounced ball most of the time</a:t>
            </a:r>
          </a:p>
          <a:p>
            <a:pPr lvl="1"/>
            <a:r>
              <a:rPr lang="en-US" dirty="0"/>
              <a:t>Pours, cuts, and mashes own food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95" y="3069918"/>
            <a:ext cx="4074993" cy="305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494" y="-1"/>
            <a:ext cx="1365505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to Watch For</a:t>
            </a:r>
            <a:br>
              <a:rPr lang="en-US" dirty="0" smtClean="0"/>
            </a:br>
            <a:r>
              <a:rPr lang="en-US" dirty="0" smtClean="0"/>
              <a:t>at Four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Can’t jump in place</a:t>
            </a:r>
          </a:p>
          <a:p>
            <a:r>
              <a:rPr lang="en-US" dirty="0" smtClean="0"/>
              <a:t>Has trouble scribbling</a:t>
            </a:r>
          </a:p>
          <a:p>
            <a:r>
              <a:rPr lang="en-US" dirty="0" smtClean="0"/>
              <a:t>Shows no interest in interactive games or make-believe</a:t>
            </a:r>
          </a:p>
          <a:p>
            <a:r>
              <a:rPr lang="en-US" dirty="0" smtClean="0"/>
              <a:t>Ignores other children or doesn’t respond to people outside the family</a:t>
            </a:r>
          </a:p>
          <a:p>
            <a:r>
              <a:rPr lang="en-US" dirty="0" smtClean="0"/>
              <a:t>Resists dressing, sleeping, and using the toilet</a:t>
            </a:r>
          </a:p>
          <a:p>
            <a:r>
              <a:rPr lang="en-US" dirty="0" smtClean="0"/>
              <a:t>Can’t retell a favorite story</a:t>
            </a:r>
          </a:p>
          <a:p>
            <a:r>
              <a:rPr lang="en-US" dirty="0" smtClean="0"/>
              <a:t>Doesn’t follow 3-part commands</a:t>
            </a:r>
          </a:p>
          <a:p>
            <a:r>
              <a:rPr lang="en-US" dirty="0" smtClean="0"/>
              <a:t>Doesn’t understand “same” and “different”</a:t>
            </a:r>
          </a:p>
          <a:p>
            <a:r>
              <a:rPr lang="en-US" dirty="0" smtClean="0"/>
              <a:t>Doesn’t use “me” and “you” correctly</a:t>
            </a:r>
          </a:p>
          <a:p>
            <a:r>
              <a:rPr lang="en-US" dirty="0" smtClean="0"/>
              <a:t>Speaks unclearly</a:t>
            </a:r>
          </a:p>
          <a:p>
            <a:r>
              <a:rPr lang="en-US" dirty="0" smtClean="0"/>
              <a:t>Loses skills he once had</a:t>
            </a:r>
          </a:p>
          <a:p>
            <a:r>
              <a:rPr lang="en-US" dirty="0" smtClean="0">
                <a:hlinkClick r:id="rId2"/>
              </a:rPr>
              <a:t>Signs of developmental delay at age 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10" name="Picture 9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Years: </a:t>
            </a:r>
            <a:br>
              <a:rPr lang="en-US" dirty="0" smtClean="0"/>
            </a:br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98550"/>
            <a:ext cx="8004412" cy="5257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Wants to please friends</a:t>
            </a:r>
          </a:p>
          <a:p>
            <a:pPr lvl="1"/>
            <a:r>
              <a:rPr lang="en-US" dirty="0" smtClean="0"/>
              <a:t>Wants to be like friends</a:t>
            </a:r>
          </a:p>
          <a:p>
            <a:pPr lvl="1"/>
            <a:r>
              <a:rPr lang="en-US" dirty="0" smtClean="0"/>
              <a:t>More likely to agree with rules</a:t>
            </a:r>
          </a:p>
          <a:p>
            <a:pPr lvl="1"/>
            <a:r>
              <a:rPr lang="en-US" dirty="0" smtClean="0"/>
              <a:t>Likes to sing, dance, and act</a:t>
            </a:r>
          </a:p>
          <a:p>
            <a:pPr lvl="1"/>
            <a:r>
              <a:rPr lang="en-US" dirty="0" smtClean="0"/>
              <a:t>Shows concern and sympathy for others</a:t>
            </a:r>
          </a:p>
          <a:p>
            <a:pPr lvl="1"/>
            <a:r>
              <a:rPr lang="en-US" dirty="0" smtClean="0"/>
              <a:t>Is aware of gender</a:t>
            </a:r>
          </a:p>
          <a:p>
            <a:pPr lvl="1"/>
            <a:r>
              <a:rPr lang="en-US" dirty="0" smtClean="0"/>
              <a:t>Can tell what’s real and what’s make-believe</a:t>
            </a:r>
          </a:p>
          <a:p>
            <a:pPr lvl="1"/>
            <a:r>
              <a:rPr lang="en-US" dirty="0" smtClean="0"/>
              <a:t>Shows more independence</a:t>
            </a:r>
          </a:p>
          <a:p>
            <a:pPr lvl="1"/>
            <a:r>
              <a:rPr lang="en-US" dirty="0" smtClean="0"/>
              <a:t>Is sometimes demanding and sometimes very cooperative</a:t>
            </a:r>
          </a:p>
          <a:p>
            <a:pPr lvl="1"/>
            <a:r>
              <a:rPr lang="en-US" dirty="0" smtClean="0">
                <a:hlinkClick r:id="rId2"/>
              </a:rPr>
              <a:t>Developmental milestones at five years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9" name="Picture 8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1" y="256875"/>
            <a:ext cx="1553096" cy="141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Years: Language/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Speaks </a:t>
            </a:r>
            <a:r>
              <a:rPr lang="en-US" dirty="0"/>
              <a:t>very clearly</a:t>
            </a:r>
          </a:p>
          <a:p>
            <a:pPr lvl="1"/>
            <a:r>
              <a:rPr lang="en-US" dirty="0"/>
              <a:t>Tells a simple story using full sentences</a:t>
            </a:r>
          </a:p>
          <a:p>
            <a:pPr lvl="1"/>
            <a:r>
              <a:rPr lang="en-US" dirty="0"/>
              <a:t>Uses future tense</a:t>
            </a:r>
          </a:p>
          <a:p>
            <a:pPr lvl="1"/>
            <a:r>
              <a:rPr lang="en-US" dirty="0"/>
              <a:t>Says name and address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89" y="3542475"/>
            <a:ext cx="3866511" cy="256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08019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Years: 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Counts </a:t>
            </a:r>
            <a:r>
              <a:rPr lang="en-US" dirty="0"/>
              <a:t>10 or more things</a:t>
            </a:r>
          </a:p>
          <a:p>
            <a:pPr lvl="1"/>
            <a:r>
              <a:rPr lang="en-US" dirty="0"/>
              <a:t>Can draw a person with at least 6 body parts</a:t>
            </a:r>
          </a:p>
          <a:p>
            <a:pPr lvl="1"/>
            <a:r>
              <a:rPr lang="en-US" dirty="0"/>
              <a:t>Can print some letters or numbers</a:t>
            </a:r>
          </a:p>
          <a:p>
            <a:pPr lvl="1"/>
            <a:r>
              <a:rPr lang="en-US" dirty="0"/>
              <a:t>Copies a triangle and other geometric shapes</a:t>
            </a:r>
          </a:p>
          <a:p>
            <a:pPr lvl="1"/>
            <a:r>
              <a:rPr lang="en-US" dirty="0"/>
              <a:t>Knows about things used everyday, like money and food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58" y="3698875"/>
            <a:ext cx="40957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Social/Emotional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674"/>
            <a:ext cx="8229600" cy="46129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Loving relationships give young </a:t>
            </a:r>
            <a:r>
              <a:rPr lang="en-US" dirty="0" smtClean="0"/>
              <a:t>children a sense </a:t>
            </a:r>
            <a:r>
              <a:rPr lang="en-US" dirty="0"/>
              <a:t>of comfort, safety, </a:t>
            </a:r>
            <a:r>
              <a:rPr lang="en-US" dirty="0" smtClean="0"/>
              <a:t>confidence, and encouragement</a:t>
            </a:r>
          </a:p>
          <a:p>
            <a:r>
              <a:rPr lang="en-US" dirty="0" smtClean="0"/>
              <a:t>They </a:t>
            </a:r>
            <a:r>
              <a:rPr lang="en-US" dirty="0"/>
              <a:t>teach young children how to form </a:t>
            </a:r>
            <a:r>
              <a:rPr lang="en-US" dirty="0" smtClean="0"/>
              <a:t>friendships, communicate </a:t>
            </a:r>
            <a:r>
              <a:rPr lang="en-US" dirty="0"/>
              <a:t>emotions, and to deal with </a:t>
            </a:r>
            <a:r>
              <a:rPr lang="en-US" dirty="0" smtClean="0"/>
              <a:t>challenges</a:t>
            </a:r>
          </a:p>
          <a:p>
            <a:r>
              <a:rPr lang="en-US" dirty="0" smtClean="0"/>
              <a:t>Strong</a:t>
            </a:r>
            <a:r>
              <a:rPr lang="en-US" dirty="0"/>
              <a:t>, </a:t>
            </a:r>
            <a:r>
              <a:rPr lang="en-US" dirty="0" smtClean="0"/>
              <a:t>positive relationships </a:t>
            </a:r>
            <a:r>
              <a:rPr lang="en-US" dirty="0"/>
              <a:t>also help children develop trust, empathy, </a:t>
            </a:r>
            <a:r>
              <a:rPr lang="en-US" dirty="0" smtClean="0"/>
              <a:t>compassion</a:t>
            </a:r>
            <a:r>
              <a:rPr lang="en-US" dirty="0"/>
              <a:t>, and a </a:t>
            </a:r>
            <a:r>
              <a:rPr lang="en-US" dirty="0" smtClean="0"/>
              <a:t>sense of </a:t>
            </a:r>
            <a:r>
              <a:rPr lang="en-US" dirty="0"/>
              <a:t>right and </a:t>
            </a:r>
            <a:r>
              <a:rPr lang="en-US" dirty="0" smtClean="0"/>
              <a:t>wrong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1" y="283153"/>
            <a:ext cx="1553096" cy="14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Years: Movement/Physical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Movement/Physical Development</a:t>
            </a:r>
          </a:p>
          <a:p>
            <a:pPr lvl="1"/>
            <a:r>
              <a:rPr lang="en-US" dirty="0"/>
              <a:t>Stands on one foot for 10 seconds or longer</a:t>
            </a:r>
          </a:p>
          <a:p>
            <a:pPr lvl="1"/>
            <a:r>
              <a:rPr lang="en-US" dirty="0"/>
              <a:t>Hops; may be able to skip</a:t>
            </a:r>
          </a:p>
          <a:p>
            <a:pPr lvl="1"/>
            <a:r>
              <a:rPr lang="en-US" dirty="0"/>
              <a:t>Can do a somersault</a:t>
            </a:r>
          </a:p>
          <a:p>
            <a:pPr lvl="1"/>
            <a:r>
              <a:rPr lang="en-US" dirty="0"/>
              <a:t>Uses a fork and spoon and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sometimes </a:t>
            </a:r>
            <a:r>
              <a:rPr lang="en-US" dirty="0"/>
              <a:t>a table knife</a:t>
            </a:r>
          </a:p>
          <a:p>
            <a:pPr lvl="1"/>
            <a:r>
              <a:rPr lang="en-US" dirty="0"/>
              <a:t>Can use the toilet on her own</a:t>
            </a:r>
          </a:p>
          <a:p>
            <a:pPr lvl="1"/>
            <a:r>
              <a:rPr lang="en-US" dirty="0"/>
              <a:t>Swings and climbs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35" y="3108201"/>
            <a:ext cx="3255070" cy="215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9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-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Delays to Watch For</a:t>
            </a:r>
            <a:br>
              <a:rPr lang="en-US" dirty="0" smtClean="0"/>
            </a:br>
            <a:r>
              <a:rPr lang="en-US" dirty="0" smtClean="0"/>
              <a:t>at Five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855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Doesn’t show a wide range of emotions</a:t>
            </a:r>
          </a:p>
          <a:p>
            <a:r>
              <a:rPr lang="en-US" sz="2800" dirty="0" smtClean="0"/>
              <a:t>Shows extreme behavior (fearful, aggressive, shy, or sad)</a:t>
            </a:r>
          </a:p>
          <a:p>
            <a:r>
              <a:rPr lang="en-US" sz="2800" dirty="0" smtClean="0"/>
              <a:t>Unusually withdrawn and not active</a:t>
            </a:r>
          </a:p>
          <a:p>
            <a:r>
              <a:rPr lang="en-US" sz="2800" dirty="0" smtClean="0"/>
              <a:t>Is easily distracted, has trouble focusing on one activity for more than 5 minutes</a:t>
            </a:r>
          </a:p>
          <a:p>
            <a:r>
              <a:rPr lang="en-US" sz="2800" dirty="0" smtClean="0"/>
              <a:t>Doesn’t respond to people or only responds superficially</a:t>
            </a:r>
          </a:p>
          <a:p>
            <a:r>
              <a:rPr lang="en-US" sz="2800" dirty="0" smtClean="0"/>
              <a:t>Doesn’t play a variety of games and activities</a:t>
            </a:r>
          </a:p>
          <a:p>
            <a:r>
              <a:rPr lang="en-US" sz="2800" dirty="0" smtClean="0"/>
              <a:t>Can’t give first and last name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Carmen Jamis and Alyssa </a:t>
            </a:r>
            <a:r>
              <a:rPr lang="en-US" dirty="0" err="1" smtClean="0"/>
              <a:t>Stiver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10" name="Picture 9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08019"/>
            <a:ext cx="760297" cy="731837"/>
          </a:xfrm>
          <a:prstGeom prst="rect">
            <a:avLst/>
          </a:prstGeom>
        </p:spPr>
      </p:pic>
      <p:pic>
        <p:nvPicPr>
          <p:cNvPr id="11" name="Picture 10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2" name="Picture 11" descr="red fla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use plurals or past tense properly</a:t>
            </a:r>
          </a:p>
          <a:p>
            <a:r>
              <a:rPr lang="en-US" dirty="0"/>
              <a:t>Doesn’t talk about daily activities or experiences</a:t>
            </a:r>
          </a:p>
          <a:p>
            <a:r>
              <a:rPr lang="en-US" dirty="0"/>
              <a:t>Doesn’t draw pictures</a:t>
            </a:r>
          </a:p>
          <a:p>
            <a:r>
              <a:rPr lang="en-US" dirty="0"/>
              <a:t>Can’t brush teeth, wash and dry hands, or get undressed without help</a:t>
            </a:r>
          </a:p>
          <a:p>
            <a:r>
              <a:rPr lang="en-US" dirty="0"/>
              <a:t>Loses skills he once </a:t>
            </a:r>
            <a:r>
              <a:rPr lang="en-US" dirty="0" smtClean="0"/>
              <a:t>had</a:t>
            </a:r>
          </a:p>
          <a:p>
            <a:r>
              <a:rPr lang="en-US" dirty="0" smtClean="0">
                <a:hlinkClick r:id="rId3"/>
              </a:rPr>
              <a:t>Developmental Delays at five years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Carmen Jamis and Alyssa </a:t>
            </a:r>
            <a:r>
              <a:rPr lang="en-US" dirty="0" err="1" smtClean="0"/>
              <a:t>Stiver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11" name="Picture 10" descr="red fla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669" y="437243"/>
            <a:ext cx="969131" cy="11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If You Recognize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United Way #211</a:t>
            </a:r>
          </a:p>
          <a:p>
            <a:r>
              <a:rPr lang="en-US" dirty="0" smtClean="0"/>
              <a:t>Refer to pediatrician</a:t>
            </a:r>
          </a:p>
          <a:p>
            <a:r>
              <a:rPr lang="en-US" dirty="0" smtClean="0"/>
              <a:t>Refer to Allegheny Intermediate Unit (412)-394-5700</a:t>
            </a:r>
          </a:p>
          <a:p>
            <a:r>
              <a:rPr lang="en-US" dirty="0" smtClean="0"/>
              <a:t>Refer to Child Development Unit (412)-692-5560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6" name="Picture 5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8" name="Picture 7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Content source:  Division of Birth Defects, National Center on Birth Defects and Developmental Disabilities, Centers for Disease Control and Prevention</a:t>
            </a:r>
          </a:p>
          <a:p>
            <a:r>
              <a:rPr lang="en-US" dirty="0" smtClean="0"/>
              <a:t>Presentation developed by Carmen </a:t>
            </a:r>
            <a:r>
              <a:rPr lang="en-US" dirty="0" err="1" smtClean="0"/>
              <a:t>Jamis</a:t>
            </a:r>
            <a:r>
              <a:rPr lang="en-US" dirty="0" smtClean="0"/>
              <a:t>, M.S. and Alyssa Newberry, M.Ed. representing the LEND Center of Pittsburgh,  University of Pittsburgh, and Children’s Hospital of Pittsburgh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48" y="5068778"/>
            <a:ext cx="1287572" cy="128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13" y="4858349"/>
            <a:ext cx="1498001" cy="149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53" y="5040265"/>
            <a:ext cx="1747015" cy="131608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Language/</a:t>
            </a:r>
            <a:br>
              <a:rPr lang="en-US" dirty="0" smtClean="0"/>
            </a:br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capacity to communicate is the ability and desire to connect with others by exchanging ideas and feelings, both verbally and </a:t>
            </a:r>
            <a:r>
              <a:rPr lang="en-US" dirty="0" smtClean="0"/>
              <a:t>non-verbally </a:t>
            </a:r>
          </a:p>
          <a:p>
            <a:r>
              <a:rPr lang="en-US" dirty="0" smtClean="0"/>
              <a:t>Most </a:t>
            </a:r>
            <a:r>
              <a:rPr lang="en-US" dirty="0"/>
              <a:t>children learn to communicate to get a need met or to establish and maintain interaction with a loved </a:t>
            </a:r>
            <a:r>
              <a:rPr lang="en-US" dirty="0" smtClean="0"/>
              <a:t>adult</a:t>
            </a:r>
            <a:r>
              <a:rPr lang="en-US" dirty="0"/>
              <a:t> 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7" name="Picture 6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9" name="Picture 8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pic>
        <p:nvPicPr>
          <p:cNvPr id="3074" name="Picture 2" descr="C:\Users\Alyssa\AppData\Local\Microsoft\Windows\Temporary Internet Files\Content.IE5\PKBAWO3A\MM90023476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77" y="274638"/>
            <a:ext cx="1295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the ability to think, understand, and reason</a:t>
            </a:r>
          </a:p>
          <a:p>
            <a:r>
              <a:rPr lang="en-US" dirty="0"/>
              <a:t>Cognitive abilities </a:t>
            </a:r>
            <a:r>
              <a:rPr lang="en-US" dirty="0" smtClean="0"/>
              <a:t>such as memory</a:t>
            </a:r>
            <a:r>
              <a:rPr lang="en-US" dirty="0"/>
              <a:t>, </a:t>
            </a:r>
            <a:r>
              <a:rPr lang="en-US" dirty="0" smtClean="0"/>
              <a:t>information processing , and problem-solving emerge throughout childhood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8" y="1"/>
            <a:ext cx="1600200" cy="1600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P red-bl d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8" y="6126162"/>
            <a:ext cx="760297" cy="731837"/>
          </a:xfrm>
          <a:prstGeom prst="rect">
            <a:avLst/>
          </a:prstGeom>
        </p:spPr>
      </p:pic>
      <p:pic>
        <p:nvPicPr>
          <p:cNvPr id="10" name="Picture 9" descr="chp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6126162"/>
            <a:ext cx="979715" cy="734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Movement/Physical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143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b="1" dirty="0"/>
              <a:t>Gross (or large) motor skills</a:t>
            </a:r>
            <a:r>
              <a:rPr lang="en-US" sz="2800" dirty="0"/>
              <a:t> involve the larger muscles including the arms and legs. Actions requiring gross motor skills include walking, running, balance and </a:t>
            </a:r>
            <a:r>
              <a:rPr lang="en-US" sz="2800" dirty="0" smtClean="0"/>
              <a:t>coordination</a:t>
            </a:r>
          </a:p>
          <a:p>
            <a:r>
              <a:rPr lang="en-US" sz="2800" b="1" dirty="0" smtClean="0"/>
              <a:t>Fine </a:t>
            </a:r>
            <a:r>
              <a:rPr lang="en-US" sz="2800" b="1" dirty="0"/>
              <a:t>(or small) motor skills</a:t>
            </a:r>
            <a:r>
              <a:rPr lang="en-US" sz="2800" dirty="0"/>
              <a:t> involve the smaller muscles in the fingers, toes, eyes and other areas. A</a:t>
            </a:r>
            <a:r>
              <a:rPr lang="en-US" sz="2800" dirty="0" smtClean="0"/>
              <a:t>ctions </a:t>
            </a:r>
            <a:r>
              <a:rPr lang="en-US" sz="2800" dirty="0"/>
              <a:t>that require fine motor skills </a:t>
            </a:r>
            <a:r>
              <a:rPr lang="en-US" sz="2800" dirty="0" smtClean="0"/>
              <a:t>are </a:t>
            </a:r>
            <a:r>
              <a:rPr lang="en-US" sz="2800" dirty="0"/>
              <a:t>drawing, writing, </a:t>
            </a:r>
            <a:r>
              <a:rPr lang="en-US" sz="2800" dirty="0" smtClean="0"/>
              <a:t>throwing</a:t>
            </a:r>
            <a:r>
              <a:rPr lang="en-US" sz="2800" dirty="0"/>
              <a:t>, waving and </a:t>
            </a:r>
            <a:r>
              <a:rPr lang="en-US" sz="2800" dirty="0" smtClean="0"/>
              <a:t>catching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t="20304" r="1791" b="24366"/>
          <a:stretch/>
        </p:blipFill>
        <p:spPr>
          <a:xfrm>
            <a:off x="2879680" y="4593418"/>
            <a:ext cx="3589360" cy="17629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59EA-69A2-3A42-8E64-2EE6316458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Carmen Jamis and Alyssa Stiver, 2014</a:t>
            </a:r>
            <a:endParaRPr lang="en-US"/>
          </a:p>
        </p:txBody>
      </p:sp>
      <p:pic>
        <p:nvPicPr>
          <p:cNvPr id="4098" name="Picture 2" descr="C:\Users\Alyssa\AppData\Local\Microsoft\Windows\Temporary Internet Files\Content.IE5\3QVR4XPB\dglxasset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-1"/>
            <a:ext cx="1460310" cy="1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15510</TotalTime>
  <Words>3265</Words>
  <Application>Microsoft Office PowerPoint</Application>
  <PresentationFormat>On-screen Show (4:3)</PresentationFormat>
  <Paragraphs>558</Paragraphs>
  <Slides>64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Learning Module I:  Developmental Milestones and Recognizing Delays</vt:lpstr>
      <vt:lpstr>Learning Objectives</vt:lpstr>
      <vt:lpstr>This Presentation</vt:lpstr>
      <vt:lpstr>Development Milestones</vt:lpstr>
      <vt:lpstr>Developmental Domains</vt:lpstr>
      <vt:lpstr>Social/Emotional</vt:lpstr>
      <vt:lpstr>Language/ Communication </vt:lpstr>
      <vt:lpstr>Cognitive </vt:lpstr>
      <vt:lpstr>Movement/Physical</vt:lpstr>
      <vt:lpstr>Birth-Five Years</vt:lpstr>
      <vt:lpstr>Red Flags</vt:lpstr>
      <vt:lpstr>Two Months: Social Emotional</vt:lpstr>
      <vt:lpstr>Two Months: Language/Communication</vt:lpstr>
      <vt:lpstr>Two Months: Cognitive</vt:lpstr>
      <vt:lpstr>Two Months:  Movement/Physical</vt:lpstr>
      <vt:lpstr>Delays to Watch For at Two Months</vt:lpstr>
      <vt:lpstr>Four Months: Social  Emotional</vt:lpstr>
      <vt:lpstr>Four Months: Language/Communication</vt:lpstr>
      <vt:lpstr>Four Months: Cognitive</vt:lpstr>
      <vt:lpstr> Four Months:  Movement/Physical Development</vt:lpstr>
      <vt:lpstr>Delays to Watch For  at Four Months</vt:lpstr>
      <vt:lpstr>Six Months: Social Emotional</vt:lpstr>
      <vt:lpstr>Six Months: Language/ Communication</vt:lpstr>
      <vt:lpstr>Six Months: Cognitive</vt:lpstr>
      <vt:lpstr>Six Months:  Movement/Physical Development</vt:lpstr>
      <vt:lpstr>Delays to Watch For at Six Months</vt:lpstr>
      <vt:lpstr>Nine Months: Social/Emotional</vt:lpstr>
      <vt:lpstr>Nine Months: Language/Communication</vt:lpstr>
      <vt:lpstr>Nine Months: Cognitive</vt:lpstr>
      <vt:lpstr>Nine Months:  Movement/Physical Development</vt:lpstr>
      <vt:lpstr>Delays to Watch For  at Nine Months</vt:lpstr>
      <vt:lpstr>One Year:  Social/Emotional</vt:lpstr>
      <vt:lpstr>One Year: Language/ Communication</vt:lpstr>
      <vt:lpstr>One Year: Cognitive</vt:lpstr>
      <vt:lpstr>One Year: Movement/Physical Development</vt:lpstr>
      <vt:lpstr>Delays to Watch For at One Year</vt:lpstr>
      <vt:lpstr>Eighteen Months: Social/Emotional</vt:lpstr>
      <vt:lpstr>Eighteen Months: Language/Communication</vt:lpstr>
      <vt:lpstr>Eighteen Months: Cognitive</vt:lpstr>
      <vt:lpstr>Eighteen Months:  Movement/Physical Development</vt:lpstr>
      <vt:lpstr>Delays to Watch For at Eighteen Months</vt:lpstr>
      <vt:lpstr>Two Years:  Social/Emotional</vt:lpstr>
      <vt:lpstr>Two Years: Language/ Communication</vt:lpstr>
      <vt:lpstr>Two Years: Cognitive</vt:lpstr>
      <vt:lpstr>Two Years: Movement/Physical Development</vt:lpstr>
      <vt:lpstr>Delays to Watch For  at Two Years</vt:lpstr>
      <vt:lpstr>Three Years:  Social/Emotional</vt:lpstr>
      <vt:lpstr>Three Years: Language/Communication</vt:lpstr>
      <vt:lpstr>Three Years: Cognitive</vt:lpstr>
      <vt:lpstr>Three Years:  Movement/Physical Development</vt:lpstr>
      <vt:lpstr>Delays to Watch For at Three Years</vt:lpstr>
      <vt:lpstr>Four Years:  Social/Emotional</vt:lpstr>
      <vt:lpstr>Four Years: Language/ Communication</vt:lpstr>
      <vt:lpstr>Four Years: Cognitive</vt:lpstr>
      <vt:lpstr>Four Years: Movement/Physical Development</vt:lpstr>
      <vt:lpstr>Delays to Watch For at Four Years</vt:lpstr>
      <vt:lpstr>Five Years:  Social/Emotional</vt:lpstr>
      <vt:lpstr>Five Years: Language/ Communication</vt:lpstr>
      <vt:lpstr>Five Years: Cognitive</vt:lpstr>
      <vt:lpstr>Five Years: Movement/Physical Development</vt:lpstr>
      <vt:lpstr>Delays to Watch For at Five Years</vt:lpstr>
      <vt:lpstr>Delays, continued</vt:lpstr>
      <vt:lpstr>What To Do If You Recognize Delays</vt:lpstr>
      <vt:lpstr>PowerPoint Presentation</vt:lpstr>
    </vt:vector>
  </TitlesOfParts>
  <Company>Cleveland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Module I:  Developmental Milestones and Recognizing Delays</dc:title>
  <dc:creator>Carmen Jamis</dc:creator>
  <cp:lastModifiedBy>alchoufetetb</cp:lastModifiedBy>
  <cp:revision>144</cp:revision>
  <dcterms:created xsi:type="dcterms:W3CDTF">2014-02-17T00:34:52Z</dcterms:created>
  <dcterms:modified xsi:type="dcterms:W3CDTF">2014-08-11T22:02:51Z</dcterms:modified>
</cp:coreProperties>
</file>